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notesSlides/notesSlide8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sldIdLst>
    <p:sldId id="256" r:id="rId2"/>
    <p:sldId id="261" r:id="rId3"/>
    <p:sldId id="323" r:id="rId4"/>
    <p:sldId id="448" r:id="rId5"/>
    <p:sldId id="400" r:id="rId6"/>
    <p:sldId id="297" r:id="rId7"/>
    <p:sldId id="457" r:id="rId8"/>
    <p:sldId id="458" r:id="rId9"/>
    <p:sldId id="403" r:id="rId10"/>
    <p:sldId id="459" r:id="rId11"/>
    <p:sldId id="340" r:id="rId12"/>
    <p:sldId id="460" r:id="rId13"/>
    <p:sldId id="511" r:id="rId14"/>
    <p:sldId id="513" r:id="rId15"/>
    <p:sldId id="512" r:id="rId16"/>
    <p:sldId id="510" r:id="rId17"/>
    <p:sldId id="496" r:id="rId18"/>
    <p:sldId id="373" r:id="rId19"/>
    <p:sldId id="497" r:id="rId20"/>
    <p:sldId id="498" r:id="rId21"/>
    <p:sldId id="462" r:id="rId22"/>
    <p:sldId id="463" r:id="rId23"/>
    <p:sldId id="500" r:id="rId24"/>
    <p:sldId id="502" r:id="rId25"/>
    <p:sldId id="504" r:id="rId26"/>
    <p:sldId id="505" r:id="rId27"/>
    <p:sldId id="304" r:id="rId28"/>
    <p:sldId id="467" r:id="rId29"/>
    <p:sldId id="507" r:id="rId30"/>
    <p:sldId id="508" r:id="rId31"/>
    <p:sldId id="509" r:id="rId32"/>
    <p:sldId id="324" r:id="rId33"/>
    <p:sldId id="349" r:id="rId3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2539" autoAdjust="0"/>
  </p:normalViewPr>
  <p:slideViewPr>
    <p:cSldViewPr>
      <p:cViewPr>
        <p:scale>
          <a:sx n="100" d="100"/>
          <a:sy n="100" d="100"/>
        </p:scale>
        <p:origin x="-1944" y="-3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41FB54-AEE3-40F8-A401-E1E54EE46052}" type="datetimeFigureOut">
              <a:rPr lang="en-CA" smtClean="0"/>
              <a:pPr/>
              <a:t>2022-12-07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E5EDAD-04C9-4489-91B4-AAEFBC612B3A}" type="slidenum">
              <a:rPr lang="en-CA" smtClean="0"/>
              <a:pPr/>
              <a:t>‹#›</a:t>
            </a:fld>
            <a:endParaRPr lang="en-C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E5EDAD-04C9-4489-91B4-AAEFBC612B3A}" type="slidenum">
              <a:rPr lang="en-CA" smtClean="0"/>
              <a:pPr/>
              <a:t>12</a:t>
            </a:fld>
            <a:endParaRPr lang="en-CA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E5EDAD-04C9-4489-91B4-AAEFBC612B3A}" type="slidenum">
              <a:rPr lang="en-CA" smtClean="0"/>
              <a:pPr/>
              <a:t>13</a:t>
            </a:fld>
            <a:endParaRPr lang="en-CA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E5EDAD-04C9-4489-91B4-AAEFBC612B3A}" type="slidenum">
              <a:rPr lang="en-CA" smtClean="0"/>
              <a:pPr/>
              <a:t>14</a:t>
            </a:fld>
            <a:endParaRPr lang="en-CA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E5EDAD-04C9-4489-91B4-AAEFBC612B3A}" type="slidenum">
              <a:rPr lang="en-CA" smtClean="0"/>
              <a:pPr/>
              <a:t>15</a:t>
            </a:fld>
            <a:endParaRPr lang="en-CA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E5EDAD-04C9-4489-91B4-AAEFBC612B3A}" type="slidenum">
              <a:rPr lang="en-CA" smtClean="0"/>
              <a:pPr/>
              <a:t>16</a:t>
            </a:fld>
            <a:endParaRPr lang="en-CA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CA" dirty="0" smtClean="0"/>
              <a:t>Normally same</a:t>
            </a:r>
            <a:r>
              <a:rPr lang="en-CA" baseline="0" dirty="0" smtClean="0"/>
              <a:t> as Almach</a:t>
            </a:r>
          </a:p>
          <a:p>
            <a:r>
              <a:rPr lang="en-CA" baseline="0" dirty="0" smtClean="0"/>
              <a:t>At minimum same as Rho Persei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E5EDAD-04C9-4489-91B4-AAEFBC612B3A}" type="slidenum">
              <a:rPr lang="en-CA" smtClean="0"/>
              <a:pPr/>
              <a:t>18</a:t>
            </a:fld>
            <a:endParaRPr lang="en-CA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E5EDAD-04C9-4489-91B4-AAEFBC612B3A}" type="slidenum">
              <a:rPr lang="en-CA" smtClean="0"/>
              <a:pPr/>
              <a:t>21</a:t>
            </a:fld>
            <a:endParaRPr lang="en-CA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E5EDAD-04C9-4489-91B4-AAEFBC612B3A}" type="slidenum">
              <a:rPr lang="en-CA" smtClean="0"/>
              <a:pPr/>
              <a:t>22</a:t>
            </a:fld>
            <a:endParaRPr lang="en-CA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E6662-43F4-4F60-A2A5-5F0AAEF3286C}" type="datetimeFigureOut">
              <a:rPr lang="en-US" smtClean="0"/>
              <a:pPr/>
              <a:t>12/7/2022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EC28B6-23FB-43EB-A1F0-20698F3FC9B1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E6662-43F4-4F60-A2A5-5F0AAEF3286C}" type="datetimeFigureOut">
              <a:rPr lang="en-US" smtClean="0"/>
              <a:pPr/>
              <a:t>12/7/2022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EC28B6-23FB-43EB-A1F0-20698F3FC9B1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E6662-43F4-4F60-A2A5-5F0AAEF3286C}" type="datetimeFigureOut">
              <a:rPr lang="en-US" smtClean="0"/>
              <a:pPr/>
              <a:t>12/7/2022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EC28B6-23FB-43EB-A1F0-20698F3FC9B1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E6662-43F4-4F60-A2A5-5F0AAEF3286C}" type="datetimeFigureOut">
              <a:rPr lang="en-US" smtClean="0"/>
              <a:pPr/>
              <a:t>12/7/2022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EC28B6-23FB-43EB-A1F0-20698F3FC9B1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E6662-43F4-4F60-A2A5-5F0AAEF3286C}" type="datetimeFigureOut">
              <a:rPr lang="en-US" smtClean="0"/>
              <a:pPr/>
              <a:t>12/7/2022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EC28B6-23FB-43EB-A1F0-20698F3FC9B1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E6662-43F4-4F60-A2A5-5F0AAEF3286C}" type="datetimeFigureOut">
              <a:rPr lang="en-US" smtClean="0"/>
              <a:pPr/>
              <a:t>12/7/2022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EC28B6-23FB-43EB-A1F0-20698F3FC9B1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E6662-43F4-4F60-A2A5-5F0AAEF3286C}" type="datetimeFigureOut">
              <a:rPr lang="en-US" smtClean="0"/>
              <a:pPr/>
              <a:t>12/7/2022</a:t>
            </a:fld>
            <a:endParaRPr lang="en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EC28B6-23FB-43EB-A1F0-20698F3FC9B1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E6662-43F4-4F60-A2A5-5F0AAEF3286C}" type="datetimeFigureOut">
              <a:rPr lang="en-US" smtClean="0"/>
              <a:pPr/>
              <a:t>12/7/2022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EC28B6-23FB-43EB-A1F0-20698F3FC9B1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E6662-43F4-4F60-A2A5-5F0AAEF3286C}" type="datetimeFigureOut">
              <a:rPr lang="en-US" smtClean="0"/>
              <a:pPr/>
              <a:t>12/7/2022</a:t>
            </a:fld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EC28B6-23FB-43EB-A1F0-20698F3FC9B1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E6662-43F4-4F60-A2A5-5F0AAEF3286C}" type="datetimeFigureOut">
              <a:rPr lang="en-US" smtClean="0"/>
              <a:pPr/>
              <a:t>12/7/2022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EC28B6-23FB-43EB-A1F0-20698F3FC9B1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E6662-43F4-4F60-A2A5-5F0AAEF3286C}" type="datetimeFigureOut">
              <a:rPr lang="en-US" smtClean="0"/>
              <a:pPr/>
              <a:t>12/7/2022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EC28B6-23FB-43EB-A1F0-20698F3FC9B1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/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bg2">
                <a:tint val="88000"/>
                <a:satMod val="40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6E6662-43F4-4F60-A2A5-5F0AAEF3286C}" type="datetimeFigureOut">
              <a:rPr lang="en-US" smtClean="0"/>
              <a:pPr/>
              <a:t>12/7/2022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EC28B6-23FB-43EB-A1F0-20698F3FC9B1}" type="slidenum">
              <a:rPr lang="en-CA" smtClean="0"/>
              <a:pPr/>
              <a:t>‹#›</a:t>
            </a:fld>
            <a:endParaRPr lang="en-CA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D:\RASC TC TSTM Dec 7 2022 at Jan 4 2023\20221205rpfearth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6512" y="0"/>
            <a:ext cx="11333965" cy="6885384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11560" y="2060848"/>
            <a:ext cx="7848872" cy="1470025"/>
          </a:xfrm>
        </p:spPr>
        <p:txBody>
          <a:bodyPr/>
          <a:lstStyle/>
          <a:p>
            <a:r>
              <a:rPr lang="en-CA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RASC Toronto Centre</a:t>
            </a:r>
            <a:br>
              <a:rPr lang="en-CA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</a:br>
            <a:r>
              <a:rPr lang="en-CA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Recreational Astronomy Night</a:t>
            </a:r>
            <a:endParaRPr lang="en-CA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9552" y="3501008"/>
            <a:ext cx="7848872" cy="2592288"/>
          </a:xfrm>
        </p:spPr>
        <p:txBody>
          <a:bodyPr>
            <a:normAutofit/>
          </a:bodyPr>
          <a:lstStyle/>
          <a:p>
            <a:r>
              <a:rPr lang="en-CA" sz="6600" b="1" dirty="0" smtClean="0">
                <a:solidFill>
                  <a:srgbClr val="FFC0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The Sky This Month</a:t>
            </a:r>
          </a:p>
          <a:p>
            <a:r>
              <a:rPr lang="en-CA" sz="4400" b="1" dirty="0" smtClean="0">
                <a:solidFill>
                  <a:srgbClr val="FFC0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Dec 7, 2022 to Jan 4, 2023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85720" y="6143644"/>
            <a:ext cx="86787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 smtClean="0"/>
              <a:t>By Chris Vaughan - December 7, 2022                        Artemis 1 Coming Home </a:t>
            </a:r>
            <a:r>
              <a:rPr lang="es-ES" dirty="0" smtClean="0">
                <a:solidFill>
                  <a:srgbClr val="FFC000"/>
                </a:solidFill>
              </a:rPr>
              <a:t>NASA TV </a:t>
            </a:r>
            <a:r>
              <a:rPr lang="es-ES" dirty="0" err="1" smtClean="0">
                <a:solidFill>
                  <a:srgbClr val="FFC000"/>
                </a:solidFill>
              </a:rPr>
              <a:t>Image</a:t>
            </a:r>
            <a:endParaRPr lang="en-CA" dirty="0">
              <a:solidFill>
                <a:srgbClr val="FFC000"/>
              </a:solidFill>
            </a:endParaRPr>
          </a:p>
        </p:txBody>
      </p:sp>
      <p:pic>
        <p:nvPicPr>
          <p:cNvPr id="1026" name="Picture 2" descr="E:\TC Logo Ful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17499" y="116632"/>
            <a:ext cx="1574581" cy="18573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D:\RASC TC TSTM Apr May 2015\Twilight explained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8" y="3140968"/>
            <a:ext cx="6162898" cy="3851811"/>
          </a:xfrm>
          <a:prstGeom prst="rect">
            <a:avLst/>
          </a:prstGeom>
          <a:noFill/>
        </p:spPr>
      </p:pic>
      <p:pic>
        <p:nvPicPr>
          <p:cNvPr id="1026" name="Picture 2" descr="D:\RASC TC TSTM Dec 12 2018 to Jan 30 2019\Daylight Graph Dec 1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082902"/>
            <a:ext cx="9170281" cy="377509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864096"/>
          </a:xfrm>
        </p:spPr>
        <p:txBody>
          <a:bodyPr>
            <a:normAutofit/>
          </a:bodyPr>
          <a:lstStyle/>
          <a:p>
            <a:r>
              <a:rPr lang="en-CA" dirty="0" smtClean="0">
                <a:solidFill>
                  <a:srgbClr val="FFC000"/>
                </a:solidFill>
              </a:rPr>
              <a:t>Observing – Astronomical Twilight</a:t>
            </a:r>
            <a:endParaRPr lang="en-CA" dirty="0">
              <a:solidFill>
                <a:srgbClr val="FFC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1560" y="980728"/>
            <a:ext cx="8208912" cy="5400600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CA" sz="2800" dirty="0" smtClean="0">
                <a:solidFill>
                  <a:srgbClr val="FFC000"/>
                </a:solidFill>
              </a:rPr>
              <a:t>Dec 7, A.T. ends at 6:23 pm and starts at 5:54 am 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CA" sz="2800" dirty="0" smtClean="0"/>
              <a:t>(11h31m of imaging time)         (~1 min more per day)</a:t>
            </a:r>
          </a:p>
          <a:p>
            <a:pPr marL="0" indent="0">
              <a:buNone/>
            </a:pPr>
            <a:r>
              <a:rPr lang="en-CA" sz="2800" dirty="0" smtClean="0">
                <a:solidFill>
                  <a:srgbClr val="FFC000"/>
                </a:solidFill>
              </a:rPr>
              <a:t>Jan 4, A.T. ends at 6:37 pm and starts at 6:07 am </a:t>
            </a:r>
          </a:p>
          <a:p>
            <a:pPr marL="0" indent="0">
              <a:buNone/>
            </a:pPr>
            <a:r>
              <a:rPr lang="en-CA" sz="2800" dirty="0" smtClean="0"/>
              <a:t>(11h30m of imaging time)         (~1 min less per day)</a:t>
            </a:r>
            <a:endParaRPr lang="en-CA" sz="2800" dirty="0" smtClean="0">
              <a:solidFill>
                <a:srgbClr val="FF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532440" y="3573016"/>
            <a:ext cx="611560" cy="2880320"/>
          </a:xfrm>
          <a:prstGeom prst="rect">
            <a:avLst/>
          </a:prstGeom>
          <a:solidFill>
            <a:srgbClr val="FFFF00">
              <a:alpha val="4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9" name="Picture 3" descr="C:\Users\cgige\AppData\Local\Microsoft\Windows\INetCache\IE\J2NSBHRI\15549-illustration-of-a-yellow-smiley-face-pv[1]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27984" y="1412776"/>
            <a:ext cx="548680" cy="548680"/>
          </a:xfrm>
          <a:prstGeom prst="rect">
            <a:avLst/>
          </a:prstGeom>
          <a:noFill/>
        </p:spPr>
      </p:pic>
      <p:sp>
        <p:nvSpPr>
          <p:cNvPr id="11" name="Rectangle 10"/>
          <p:cNvSpPr/>
          <p:nvPr/>
        </p:nvSpPr>
        <p:spPr>
          <a:xfrm>
            <a:off x="323528" y="3573016"/>
            <a:ext cx="72008" cy="2952328"/>
          </a:xfrm>
          <a:prstGeom prst="rect">
            <a:avLst/>
          </a:prstGeom>
          <a:solidFill>
            <a:srgbClr val="FFFF00">
              <a:alpha val="4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12" name="Picture 3" descr="C:\Users\cgige\AppData\Local\Microsoft\Windows\INetCache\IE\J2NSBHRI\15549-illustration-of-a-yellow-smiley-face-pv[1]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27984" y="2420888"/>
            <a:ext cx="548680" cy="5486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D:\RASC TSTM September 2014\Earth Sci POD Lunar Analemma by Gyorgi Soponyai.png"/>
          <p:cNvPicPr>
            <a:picLocks noChangeAspect="1" noChangeArrowheads="1"/>
          </p:cNvPicPr>
          <p:nvPr/>
        </p:nvPicPr>
        <p:blipFill>
          <a:blip r:embed="rId2" cstate="print">
            <a:lum bright="-5000"/>
          </a:blip>
          <a:srcRect/>
          <a:stretch>
            <a:fillRect/>
          </a:stretch>
        </p:blipFill>
        <p:spPr bwMode="auto">
          <a:xfrm>
            <a:off x="-900608" y="404664"/>
            <a:ext cx="10172700" cy="67818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504" y="188640"/>
            <a:ext cx="8856984" cy="864096"/>
          </a:xfrm>
        </p:spPr>
        <p:txBody>
          <a:bodyPr>
            <a:normAutofit/>
          </a:bodyPr>
          <a:lstStyle/>
          <a:p>
            <a:r>
              <a:rPr lang="en-CA" dirty="0" smtClean="0">
                <a:solidFill>
                  <a:srgbClr val="FFC000"/>
                </a:solidFill>
              </a:rPr>
              <a:t>Observing – Moon Phenomena</a:t>
            </a:r>
            <a:endParaRPr lang="en-CA" dirty="0">
              <a:solidFill>
                <a:srgbClr val="FFC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4" y="1124744"/>
            <a:ext cx="9036496" cy="5472608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-CA" sz="2400" dirty="0" smtClean="0"/>
              <a:t>Apogee</a:t>
            </a:r>
            <a:r>
              <a:rPr lang="en-CA" sz="2400" dirty="0" smtClean="0">
                <a:solidFill>
                  <a:srgbClr val="FFC000"/>
                </a:solidFill>
              </a:rPr>
              <a:t> – Sun, Dec 11 at 5 pm</a:t>
            </a:r>
          </a:p>
          <a:p>
            <a:pPr>
              <a:spcBef>
                <a:spcPts val="0"/>
              </a:spcBef>
              <a:buNone/>
            </a:pPr>
            <a:r>
              <a:rPr lang="en-CA" sz="2400" dirty="0" smtClean="0"/>
              <a:t>Perigee</a:t>
            </a:r>
            <a:r>
              <a:rPr lang="en-CA" sz="2400" dirty="0" smtClean="0">
                <a:solidFill>
                  <a:srgbClr val="FFC000"/>
                </a:solidFill>
              </a:rPr>
              <a:t> – Sat, Dec 24 at 3 am high tides</a:t>
            </a:r>
          </a:p>
          <a:p>
            <a:pPr>
              <a:spcBef>
                <a:spcPts val="0"/>
              </a:spcBef>
              <a:buNone/>
            </a:pPr>
            <a:endParaRPr lang="en-CA" sz="2400" dirty="0" smtClean="0"/>
          </a:p>
          <a:p>
            <a:pPr>
              <a:spcBef>
                <a:spcPts val="0"/>
              </a:spcBef>
              <a:buNone/>
            </a:pPr>
            <a:endParaRPr lang="en-CA" sz="2400" dirty="0" smtClean="0"/>
          </a:p>
          <a:p>
            <a:pPr>
              <a:spcBef>
                <a:spcPts val="0"/>
              </a:spcBef>
              <a:buNone/>
            </a:pPr>
            <a:r>
              <a:rPr lang="en-CA" sz="2400" dirty="0" smtClean="0">
                <a:solidFill>
                  <a:srgbClr val="FFC000"/>
                </a:solidFill>
              </a:rPr>
              <a:t>Wed, Dec 7 at 11:08 pm - </a:t>
            </a:r>
            <a:r>
              <a:rPr lang="en-CA" sz="2400" dirty="0" smtClean="0"/>
              <a:t>Full Oak/Cold/Long Nights Moon </a:t>
            </a:r>
          </a:p>
          <a:p>
            <a:pPr>
              <a:spcBef>
                <a:spcPts val="0"/>
              </a:spcBef>
              <a:buNone/>
            </a:pPr>
            <a:r>
              <a:rPr lang="en-CA" sz="2400" dirty="0" smtClean="0"/>
              <a:t>(Mars Occultation)</a:t>
            </a:r>
          </a:p>
          <a:p>
            <a:pPr>
              <a:spcBef>
                <a:spcPts val="0"/>
              </a:spcBef>
              <a:buNone/>
            </a:pPr>
            <a:endParaRPr lang="en-CA" sz="2400" dirty="0" smtClean="0">
              <a:solidFill>
                <a:srgbClr val="FFC000"/>
              </a:solidFill>
            </a:endParaRPr>
          </a:p>
          <a:p>
            <a:pPr>
              <a:spcBef>
                <a:spcPts val="0"/>
              </a:spcBef>
              <a:buNone/>
            </a:pPr>
            <a:r>
              <a:rPr lang="en-CA" sz="2400" dirty="0" smtClean="0">
                <a:solidFill>
                  <a:srgbClr val="FFC000"/>
                </a:solidFill>
              </a:rPr>
              <a:t>Fri, Dec 16 at 3:56 am - </a:t>
            </a:r>
            <a:r>
              <a:rPr lang="en-CA" sz="2400" dirty="0" smtClean="0"/>
              <a:t>Third Quarter Moon </a:t>
            </a:r>
          </a:p>
          <a:p>
            <a:pPr>
              <a:spcBef>
                <a:spcPts val="0"/>
              </a:spcBef>
              <a:buNone/>
            </a:pPr>
            <a:r>
              <a:rPr lang="en-CA" sz="2400" dirty="0" smtClean="0">
                <a:solidFill>
                  <a:srgbClr val="FFC000"/>
                </a:solidFill>
              </a:rPr>
              <a:t>(rises around midnight)</a:t>
            </a:r>
          </a:p>
          <a:p>
            <a:pPr>
              <a:spcBef>
                <a:spcPts val="0"/>
              </a:spcBef>
              <a:buNone/>
            </a:pPr>
            <a:endParaRPr lang="en-CA" sz="2400" dirty="0" smtClean="0">
              <a:solidFill>
                <a:srgbClr val="FF0000"/>
              </a:solidFill>
            </a:endParaRPr>
          </a:p>
          <a:p>
            <a:pPr>
              <a:spcBef>
                <a:spcPts val="0"/>
              </a:spcBef>
              <a:buNone/>
            </a:pPr>
            <a:r>
              <a:rPr lang="en-CA" sz="2400" dirty="0" smtClean="0">
                <a:solidFill>
                  <a:srgbClr val="FF0000"/>
                </a:solidFill>
              </a:rPr>
              <a:t>Fri, Dec 23 at 5:17 am - New Moon at perigee; large tides</a:t>
            </a:r>
          </a:p>
          <a:p>
            <a:pPr>
              <a:spcBef>
                <a:spcPts val="0"/>
              </a:spcBef>
              <a:buNone/>
            </a:pPr>
            <a:endParaRPr lang="en-CA" sz="2400" dirty="0" smtClean="0">
              <a:solidFill>
                <a:srgbClr val="FFC000"/>
              </a:solidFill>
            </a:endParaRPr>
          </a:p>
          <a:p>
            <a:pPr>
              <a:spcBef>
                <a:spcPts val="0"/>
              </a:spcBef>
              <a:buNone/>
            </a:pPr>
            <a:r>
              <a:rPr lang="en-CA" sz="2400" dirty="0" smtClean="0">
                <a:solidFill>
                  <a:srgbClr val="FFC000"/>
                </a:solidFill>
              </a:rPr>
              <a:t>Thu, Dec 29 at 8:20 am - </a:t>
            </a:r>
            <a:r>
              <a:rPr lang="en-CA" sz="2400" dirty="0" smtClean="0"/>
              <a:t>First Quarter Moon </a:t>
            </a:r>
          </a:p>
          <a:p>
            <a:pPr>
              <a:spcBef>
                <a:spcPts val="0"/>
              </a:spcBef>
              <a:buNone/>
            </a:pPr>
            <a:r>
              <a:rPr lang="en-CA" sz="2400" dirty="0" smtClean="0">
                <a:solidFill>
                  <a:srgbClr val="FFC000"/>
                </a:solidFill>
              </a:rPr>
              <a:t>(sets around midnight)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076056" y="1268760"/>
            <a:ext cx="38164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 smtClean="0">
                <a:solidFill>
                  <a:srgbClr val="FFC000"/>
                </a:solidFill>
              </a:rPr>
              <a:t>Earth </a:t>
            </a:r>
            <a:r>
              <a:rPr lang="en-CA" dirty="0" err="1" smtClean="0">
                <a:solidFill>
                  <a:srgbClr val="FFC000"/>
                </a:solidFill>
              </a:rPr>
              <a:t>Sci</a:t>
            </a:r>
            <a:r>
              <a:rPr lang="en-CA" dirty="0" smtClean="0">
                <a:solidFill>
                  <a:srgbClr val="FFC000"/>
                </a:solidFill>
              </a:rPr>
              <a:t> POD by </a:t>
            </a:r>
            <a:r>
              <a:rPr lang="en-CA" dirty="0" err="1" smtClean="0">
                <a:solidFill>
                  <a:srgbClr val="FFC000"/>
                </a:solidFill>
              </a:rPr>
              <a:t>Gyorgi</a:t>
            </a:r>
            <a:r>
              <a:rPr lang="en-CA" dirty="0" smtClean="0">
                <a:solidFill>
                  <a:srgbClr val="FFC000"/>
                </a:solidFill>
              </a:rPr>
              <a:t> </a:t>
            </a:r>
            <a:r>
              <a:rPr lang="en-CA" dirty="0" err="1" smtClean="0">
                <a:solidFill>
                  <a:srgbClr val="FFC000"/>
                </a:solidFill>
              </a:rPr>
              <a:t>Soponyai</a:t>
            </a:r>
            <a:r>
              <a:rPr lang="en-CA" dirty="0" smtClean="0">
                <a:solidFill>
                  <a:srgbClr val="FFC000"/>
                </a:solidFill>
              </a:rPr>
              <a:t>, taken over the Danube in Budapest, Hungary from Mar 15-April 14, 2014 </a:t>
            </a:r>
            <a:endParaRPr lang="en-CA" dirty="0">
              <a:solidFill>
                <a:srgbClr val="FFC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D:\Skylights\Mars Oppositions 2020 to 2035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24544" y="1481764"/>
            <a:ext cx="9900592" cy="540362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980728"/>
          </a:xfrm>
        </p:spPr>
        <p:txBody>
          <a:bodyPr/>
          <a:lstStyle/>
          <a:p>
            <a:r>
              <a:rPr lang="en-CA" dirty="0" smtClean="0">
                <a:solidFill>
                  <a:srgbClr val="FFC000"/>
                </a:solidFill>
              </a:rPr>
              <a:t>Observing – Mars at Opposition</a:t>
            </a:r>
            <a:endParaRPr lang="en-CA" dirty="0">
              <a:solidFill>
                <a:srgbClr val="FFC000"/>
              </a:solidFill>
            </a:endParaRPr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179512" y="764704"/>
            <a:ext cx="8784976" cy="5616624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CA" sz="2400" dirty="0" smtClean="0"/>
              <a:t>MARS</a:t>
            </a:r>
            <a:r>
              <a:rPr lang="en-CA" sz="2400" dirty="0" smtClean="0">
                <a:solidFill>
                  <a:srgbClr val="FFC000"/>
                </a:solidFill>
              </a:rPr>
              <a:t> reaches opposition around midnight EST on Wed., Dec 7, one week after closest approach. Oppositions every ~25.6 months</a:t>
            </a:r>
          </a:p>
        </p:txBody>
      </p:sp>
      <p:sp>
        <p:nvSpPr>
          <p:cNvPr id="19" name="Right Arrow 18"/>
          <p:cNvSpPr/>
          <p:nvPr/>
        </p:nvSpPr>
        <p:spPr>
          <a:xfrm>
            <a:off x="4788024" y="6165304"/>
            <a:ext cx="720080" cy="288032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D:\Night Sky Month\Dec 2022\Dec08-2022 at 1201 am EST - Mars at Oppositio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548680" y="719157"/>
            <a:ext cx="12313368" cy="6670283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980728"/>
          </a:xfrm>
        </p:spPr>
        <p:txBody>
          <a:bodyPr/>
          <a:lstStyle/>
          <a:p>
            <a:r>
              <a:rPr lang="en-CA" dirty="0" smtClean="0">
                <a:solidFill>
                  <a:srgbClr val="FFC000"/>
                </a:solidFill>
              </a:rPr>
              <a:t>Observing – Mars at Opposition</a:t>
            </a:r>
            <a:endParaRPr lang="en-CA" dirty="0">
              <a:solidFill>
                <a:srgbClr val="FFC000"/>
              </a:solidFill>
            </a:endParaRPr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179512" y="764704"/>
            <a:ext cx="8784976" cy="5616624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CA" sz="2400" dirty="0" smtClean="0"/>
              <a:t>MARS</a:t>
            </a:r>
            <a:r>
              <a:rPr lang="en-CA" sz="2400" dirty="0" smtClean="0">
                <a:solidFill>
                  <a:srgbClr val="FFC000"/>
                </a:solidFill>
              </a:rPr>
              <a:t> Earth-facing side at 12 am EST on Wed., Dec 7 (</a:t>
            </a:r>
            <a:r>
              <a:rPr lang="en-CA" sz="2400" dirty="0" err="1" smtClean="0">
                <a:solidFill>
                  <a:srgbClr val="FFC000"/>
                </a:solidFill>
              </a:rPr>
              <a:t>unflipped</a:t>
            </a:r>
            <a:r>
              <a:rPr lang="en-CA" sz="2400" dirty="0" smtClean="0">
                <a:solidFill>
                  <a:srgbClr val="FFC000"/>
                </a:solidFill>
              </a:rPr>
              <a:t>)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CA" sz="2400" dirty="0" smtClean="0">
                <a:solidFill>
                  <a:srgbClr val="FFC000"/>
                </a:solidFill>
              </a:rPr>
              <a:t>Peak </a:t>
            </a:r>
            <a:r>
              <a:rPr lang="en-CA" sz="2400" dirty="0" err="1" smtClean="0">
                <a:solidFill>
                  <a:srgbClr val="FFC000"/>
                </a:solidFill>
              </a:rPr>
              <a:t>mag</a:t>
            </a:r>
            <a:r>
              <a:rPr lang="en-CA" sz="2400" dirty="0" smtClean="0">
                <a:solidFill>
                  <a:srgbClr val="FFC000"/>
                </a:solidFill>
              </a:rPr>
              <a:t> of -1.97 enhanced by Opposition Surge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CA" sz="2400" dirty="0" smtClean="0">
                <a:solidFill>
                  <a:srgbClr val="FFC000"/>
                </a:solidFill>
              </a:rPr>
              <a:t>82.15 million km or 4.72 light-minutes away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CA" sz="2400" dirty="0" smtClean="0">
                <a:solidFill>
                  <a:srgbClr val="FFC000"/>
                </a:solidFill>
              </a:rPr>
              <a:t>17.05 arc-seconds wide</a:t>
            </a:r>
          </a:p>
          <a:p>
            <a:pPr marL="0" indent="0">
              <a:spcBef>
                <a:spcPts val="0"/>
              </a:spcBef>
              <a:buNone/>
            </a:pPr>
            <a:endParaRPr lang="en-CA" sz="2400" dirty="0" smtClean="0">
              <a:solidFill>
                <a:srgbClr val="FFC000"/>
              </a:solidFill>
            </a:endParaRPr>
          </a:p>
        </p:txBody>
      </p:sp>
      <p:pic>
        <p:nvPicPr>
          <p:cNvPr id="10243" name="Picture 3" descr="D:\StellariumPics\Mars size brightness 3 months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747" y="2169864"/>
            <a:ext cx="8957749" cy="460375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D:\Night Sky Month\Dec 2022\Dec08-2022 at 1201 am EST - Mars at Opposition.jpg"/>
          <p:cNvPicPr>
            <a:picLocks noChangeAspect="1" noChangeArrowheads="1"/>
          </p:cNvPicPr>
          <p:nvPr/>
        </p:nvPicPr>
        <p:blipFill>
          <a:blip r:embed="rId3" cstate="print">
            <a:lum bright="-10000"/>
          </a:blip>
          <a:srcRect/>
          <a:stretch>
            <a:fillRect/>
          </a:stretch>
        </p:blipFill>
        <p:spPr bwMode="auto">
          <a:xfrm>
            <a:off x="-1548680" y="719157"/>
            <a:ext cx="12313368" cy="6670283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980728"/>
          </a:xfrm>
        </p:spPr>
        <p:txBody>
          <a:bodyPr/>
          <a:lstStyle/>
          <a:p>
            <a:r>
              <a:rPr lang="en-CA" dirty="0" smtClean="0">
                <a:solidFill>
                  <a:srgbClr val="FFC000"/>
                </a:solidFill>
              </a:rPr>
              <a:t>Observing – Mars at Opposition</a:t>
            </a:r>
            <a:endParaRPr lang="en-CA" dirty="0">
              <a:solidFill>
                <a:srgbClr val="FFC000"/>
              </a:solidFill>
            </a:endParaRPr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179512" y="764704"/>
            <a:ext cx="8784976" cy="6093296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CA" sz="2400" dirty="0" smtClean="0"/>
              <a:t>Observing Tips for Mars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CA" sz="2400" dirty="0" smtClean="0">
                <a:solidFill>
                  <a:srgbClr val="FFC000"/>
                </a:solidFill>
              </a:rPr>
              <a:t>Higher elevation is better (Mars culminates around 1 am)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CA" sz="2400" dirty="0" smtClean="0">
                <a:solidFill>
                  <a:srgbClr val="FFC000"/>
                </a:solidFill>
              </a:rPr>
              <a:t>Take long looks to capture clear moments of seeing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CA" sz="2400" dirty="0" smtClean="0">
                <a:solidFill>
                  <a:srgbClr val="FFC000"/>
                </a:solidFill>
              </a:rPr>
              <a:t>Look for the moons! (</a:t>
            </a:r>
            <a:r>
              <a:rPr lang="en-CA" sz="2400" dirty="0" err="1" smtClean="0">
                <a:solidFill>
                  <a:srgbClr val="FFC000"/>
                </a:solidFill>
              </a:rPr>
              <a:t>mag</a:t>
            </a:r>
            <a:r>
              <a:rPr lang="en-CA" sz="2400" dirty="0" smtClean="0">
                <a:solidFill>
                  <a:srgbClr val="FFC000"/>
                </a:solidFill>
              </a:rPr>
              <a:t> 11.5 and 12.5)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CA" sz="2400" dirty="0" smtClean="0">
                <a:solidFill>
                  <a:srgbClr val="FFC000"/>
                </a:solidFill>
              </a:rPr>
              <a:t>A nice online Mars mapping tool lets you enter the date and time you are viewing Mars, and match your optics, here:</a:t>
            </a:r>
          </a:p>
          <a:p>
            <a:pPr>
              <a:buNone/>
            </a:pPr>
            <a:r>
              <a:rPr lang="en-CA" sz="2400" u="sng" dirty="0" smtClean="0"/>
              <a:t>http://www.nightskies.net/skyguide/mars/mars.html</a:t>
            </a:r>
            <a:endParaRPr lang="en-CA" sz="2400" dirty="0" smtClean="0"/>
          </a:p>
          <a:p>
            <a:pPr marL="0" indent="0">
              <a:spcBef>
                <a:spcPts val="0"/>
              </a:spcBef>
              <a:buNone/>
            </a:pPr>
            <a:endParaRPr lang="en-CA" sz="2400" dirty="0" smtClean="0">
              <a:solidFill>
                <a:srgbClr val="FFC000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CA" sz="2400" dirty="0" smtClean="0">
                <a:solidFill>
                  <a:srgbClr val="FFC000"/>
                </a:solidFill>
              </a:rPr>
              <a:t>Use moon filters to reduce Mars glare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CA" sz="2400" dirty="0" smtClean="0">
                <a:solidFill>
                  <a:srgbClr val="FFC000"/>
                </a:solidFill>
              </a:rPr>
              <a:t>Coloured filters can enhance Mars, as follows: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CA" sz="2400" dirty="0" smtClean="0">
                <a:solidFill>
                  <a:srgbClr val="FFC000"/>
                </a:solidFill>
              </a:rPr>
              <a:t>#23A Light Red - Dust clouds on Mars,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CA" sz="2400" dirty="0" smtClean="0">
                <a:solidFill>
                  <a:srgbClr val="FFC000"/>
                </a:solidFill>
              </a:rPr>
              <a:t>#25 Red - Ice caps and surface of Mars,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CA" sz="2400" dirty="0" smtClean="0">
                <a:solidFill>
                  <a:srgbClr val="FFC000"/>
                </a:solidFill>
              </a:rPr>
              <a:t>#47 Violet - clouds on Mars,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CA" sz="2400" dirty="0" smtClean="0">
                <a:solidFill>
                  <a:srgbClr val="FFC000"/>
                </a:solidFill>
              </a:rPr>
              <a:t>#56 Light Green - Mars ice caps, and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CA" sz="2400" dirty="0" smtClean="0">
                <a:solidFill>
                  <a:srgbClr val="FFC000"/>
                </a:solidFill>
              </a:rPr>
              <a:t>#58 Green - Martian ice caps, clouds, and dust storms.</a:t>
            </a:r>
          </a:p>
          <a:p>
            <a:pPr marL="0" indent="0">
              <a:spcBef>
                <a:spcPts val="0"/>
              </a:spcBef>
              <a:buNone/>
            </a:pPr>
            <a:endParaRPr lang="en-CA" sz="2400" dirty="0" smtClean="0">
              <a:solidFill>
                <a:srgbClr val="FFC000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endParaRPr lang="en-CA" sz="2400" dirty="0" smtClean="0">
              <a:solidFill>
                <a:srgbClr val="FFC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1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980728"/>
          </a:xfrm>
        </p:spPr>
        <p:txBody>
          <a:bodyPr/>
          <a:lstStyle/>
          <a:p>
            <a:r>
              <a:rPr lang="en-CA" dirty="0" smtClean="0">
                <a:solidFill>
                  <a:srgbClr val="FFC000"/>
                </a:solidFill>
              </a:rPr>
              <a:t>Observing – Mars at Opposition</a:t>
            </a:r>
            <a:endParaRPr lang="en-CA" dirty="0">
              <a:solidFill>
                <a:srgbClr val="FFC000"/>
              </a:solidFill>
            </a:endParaRPr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179512" y="764704"/>
            <a:ext cx="8784976" cy="5616624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CA" sz="2400" dirty="0" smtClean="0"/>
              <a:t>MARS</a:t>
            </a:r>
            <a:r>
              <a:rPr lang="en-CA" sz="2400" dirty="0" smtClean="0">
                <a:solidFill>
                  <a:srgbClr val="FFC000"/>
                </a:solidFill>
              </a:rPr>
              <a:t> will be occulted by the full moon </a:t>
            </a:r>
            <a:r>
              <a:rPr lang="en-CA" sz="2400" dirty="0" smtClean="0">
                <a:solidFill>
                  <a:srgbClr val="FF0000"/>
                </a:solidFill>
              </a:rPr>
              <a:t>tonight</a:t>
            </a:r>
            <a:r>
              <a:rPr lang="en-CA" sz="2400" dirty="0" smtClean="0">
                <a:solidFill>
                  <a:srgbClr val="FFC000"/>
                </a:solidFill>
              </a:rPr>
              <a:t>! For Toronto…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CA" sz="2400" dirty="0" smtClean="0">
                <a:solidFill>
                  <a:srgbClr val="FFC000"/>
                </a:solidFill>
              </a:rPr>
              <a:t>Ingress at 10:28:39 pm EST, lasting about 75 seconds!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CA" sz="2400" dirty="0" smtClean="0">
                <a:solidFill>
                  <a:srgbClr val="FFC000"/>
                </a:solidFill>
              </a:rPr>
              <a:t>Re-appearance at 11:16:29 pm EST, lasting 79 seconds, from SE limb between Tycho and Stevinus  </a:t>
            </a:r>
          </a:p>
        </p:txBody>
      </p:sp>
      <p:pic>
        <p:nvPicPr>
          <p:cNvPr id="11266" name="Picture 2" descr="D:\StellariumPics\Dec 7 2022 at 1028 pm - Mars Occultation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272645"/>
            <a:ext cx="9144000" cy="4900771"/>
          </a:xfrm>
          <a:prstGeom prst="rect">
            <a:avLst/>
          </a:prstGeom>
          <a:noFill/>
        </p:spPr>
      </p:pic>
      <p:pic>
        <p:nvPicPr>
          <p:cNvPr id="1026" name="Picture 2" descr="D:\RASC TC TSTM Dec 7 2022 at Jan 4 2023\Mars Lunar Occultation Dec 7 2022 - Dominic Ford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223826"/>
            <a:ext cx="9144000" cy="4546352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:\RASC TC TSTM Dec 7 2022 at Jan 4 2023\Dec 24 2022 at 514 pm - Planets and Moon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80528" y="811867"/>
            <a:ext cx="11269568" cy="6046133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980728"/>
          </a:xfrm>
        </p:spPr>
        <p:txBody>
          <a:bodyPr/>
          <a:lstStyle/>
          <a:p>
            <a:r>
              <a:rPr lang="en-CA" dirty="0" smtClean="0">
                <a:solidFill>
                  <a:srgbClr val="FFC000"/>
                </a:solidFill>
              </a:rPr>
              <a:t>Observing – All Planets in Evening</a:t>
            </a:r>
            <a:endParaRPr lang="en-CA" dirty="0">
              <a:solidFill>
                <a:srgbClr val="FFC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300192" y="980728"/>
            <a:ext cx="18288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 smtClean="0"/>
              <a:t>Dec 24 at 514 pm</a:t>
            </a:r>
            <a:endParaRPr lang="en-CA" dirty="0"/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179512" y="836712"/>
            <a:ext cx="8784976" cy="5544616"/>
          </a:xfrm>
        </p:spPr>
        <p:txBody>
          <a:bodyPr>
            <a:normAutofit lnSpcReduction="10000"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CA" sz="2400" dirty="0" smtClean="0"/>
              <a:t>MERCURY / VENUS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CA" sz="2400" dirty="0" smtClean="0">
                <a:solidFill>
                  <a:srgbClr val="FFC000"/>
                </a:solidFill>
              </a:rPr>
              <a:t>Mercury Greatest Eastern Elongation on Dec 21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CA" sz="2400" dirty="0" smtClean="0">
                <a:solidFill>
                  <a:srgbClr val="FFC000"/>
                </a:solidFill>
              </a:rPr>
              <a:t>Trio with crescent moon on Dec 24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CA" sz="2400" dirty="0" smtClean="0">
                <a:solidFill>
                  <a:srgbClr val="FFC000"/>
                </a:solidFill>
              </a:rPr>
              <a:t>Mercury and Venus 1.3° apart on Dec 28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CA" sz="2400" dirty="0" smtClean="0"/>
              <a:t>MARS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CA" sz="2400" dirty="0" smtClean="0">
                <a:solidFill>
                  <a:srgbClr val="FFC000"/>
                </a:solidFill>
              </a:rPr>
              <a:t>At Opposition and Lunar Occultation on Dec 7 </a:t>
            </a:r>
            <a:r>
              <a:rPr lang="en-CA" sz="2400" dirty="0" smtClean="0">
                <a:solidFill>
                  <a:srgbClr val="FF0000"/>
                </a:solidFill>
              </a:rPr>
              <a:t>(tonight!)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CA" sz="2400" dirty="0" smtClean="0">
                <a:solidFill>
                  <a:srgbClr val="FFC000"/>
                </a:solidFill>
              </a:rPr>
              <a:t>Waning gibbous moon nearby on Jan 3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CA" sz="2400" dirty="0" smtClean="0"/>
              <a:t>JUPITER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CA" sz="2400" dirty="0" smtClean="0">
                <a:solidFill>
                  <a:srgbClr val="FFC000"/>
                </a:solidFill>
              </a:rPr>
              <a:t>Near Neptune all month, and crescent moon on Dec 28 and 29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CA" sz="2400" dirty="0" smtClean="0">
                <a:solidFill>
                  <a:srgbClr val="FFC000"/>
                </a:solidFill>
              </a:rPr>
              <a:t>Evening shadow transits on Dec 10, 11, 15, 17, Jan 2, and more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CA" sz="2400" dirty="0" smtClean="0"/>
              <a:t>SATURN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CA" sz="2400" dirty="0" smtClean="0">
                <a:solidFill>
                  <a:srgbClr val="FFC000"/>
                </a:solidFill>
              </a:rPr>
              <a:t>Moon Iapetus near min </a:t>
            </a:r>
            <a:r>
              <a:rPr lang="en-CA" sz="2400" dirty="0" err="1" smtClean="0">
                <a:solidFill>
                  <a:srgbClr val="FFC000"/>
                </a:solidFill>
              </a:rPr>
              <a:t>mag</a:t>
            </a:r>
            <a:r>
              <a:rPr lang="en-CA" sz="2400" dirty="0" smtClean="0">
                <a:solidFill>
                  <a:srgbClr val="FFC000"/>
                </a:solidFill>
              </a:rPr>
              <a:t> 12 on Dec 2-3, crosses rings on Dec 22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CA" sz="2400" dirty="0" smtClean="0">
                <a:solidFill>
                  <a:srgbClr val="FFC000"/>
                </a:solidFill>
              </a:rPr>
              <a:t>Near crescent moon on Dec 26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CA" sz="2400" dirty="0" smtClean="0">
                <a:solidFill>
                  <a:srgbClr val="FFC000"/>
                </a:solidFill>
              </a:rPr>
              <a:t>Globe’s shadow on rings decreasing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CA" sz="2400" dirty="0" smtClean="0"/>
              <a:t>URANUS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CA" sz="2400" dirty="0" smtClean="0">
                <a:solidFill>
                  <a:srgbClr val="FFC000"/>
                </a:solidFill>
              </a:rPr>
              <a:t>Near bright gibbous moon on Jan 1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46"/>
          </a:xfrm>
        </p:spPr>
        <p:txBody>
          <a:bodyPr/>
          <a:lstStyle/>
          <a:p>
            <a:r>
              <a:rPr lang="en-CA" dirty="0" smtClean="0">
                <a:solidFill>
                  <a:srgbClr val="FFC000"/>
                </a:solidFill>
              </a:rPr>
              <a:t>Observing – Minor Planets</a:t>
            </a:r>
            <a:endParaRPr lang="en-CA" dirty="0">
              <a:solidFill>
                <a:srgbClr val="FFC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5008" y="1412776"/>
            <a:ext cx="8928992" cy="4752528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CA" sz="2800" dirty="0" smtClean="0"/>
              <a:t>Juno</a:t>
            </a:r>
          </a:p>
          <a:p>
            <a:pPr marL="0" indent="0">
              <a:spcBef>
                <a:spcPts val="0"/>
              </a:spcBef>
              <a:buNone/>
            </a:pPr>
            <a:endParaRPr lang="en-CA" sz="1800" dirty="0" smtClean="0">
              <a:solidFill>
                <a:srgbClr val="FFC000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endParaRPr lang="en-CA" sz="1800" dirty="0" smtClean="0">
              <a:solidFill>
                <a:srgbClr val="FFC000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endParaRPr lang="en-CA" sz="1800" dirty="0" smtClean="0">
              <a:solidFill>
                <a:srgbClr val="FFC000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endParaRPr lang="en-CA" sz="1800" dirty="0" smtClean="0">
              <a:solidFill>
                <a:srgbClr val="FFC000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endParaRPr lang="en-CA" sz="1800" dirty="0" smtClean="0">
              <a:solidFill>
                <a:srgbClr val="FFC000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CA" sz="2800" dirty="0" smtClean="0">
                <a:solidFill>
                  <a:srgbClr val="FFC000"/>
                </a:solidFill>
              </a:rPr>
              <a:t>Juno (</a:t>
            </a:r>
            <a:r>
              <a:rPr lang="en-CA" sz="2800" dirty="0" err="1" smtClean="0">
                <a:solidFill>
                  <a:srgbClr val="FFC000"/>
                </a:solidFill>
              </a:rPr>
              <a:t>mag</a:t>
            </a:r>
            <a:r>
              <a:rPr lang="en-CA" sz="2800" dirty="0" smtClean="0">
                <a:solidFill>
                  <a:srgbClr val="FFC000"/>
                </a:solidFill>
              </a:rPr>
              <a:t> +9.3) evening target in </a:t>
            </a:r>
            <a:r>
              <a:rPr lang="en-CA" sz="2800" dirty="0" err="1" smtClean="0">
                <a:solidFill>
                  <a:srgbClr val="FFC000"/>
                </a:solidFill>
              </a:rPr>
              <a:t>Aqr</a:t>
            </a:r>
            <a:r>
              <a:rPr lang="en-CA" sz="2800" dirty="0" smtClean="0">
                <a:solidFill>
                  <a:srgbClr val="FFC000"/>
                </a:solidFill>
              </a:rPr>
              <a:t> between </a:t>
            </a:r>
            <a:r>
              <a:rPr lang="en-CA" sz="2800" dirty="0" err="1" smtClean="0">
                <a:solidFill>
                  <a:srgbClr val="FFC000"/>
                </a:solidFill>
              </a:rPr>
              <a:t>Jup</a:t>
            </a:r>
            <a:r>
              <a:rPr lang="en-CA" sz="2800" dirty="0" smtClean="0">
                <a:solidFill>
                  <a:srgbClr val="FFC000"/>
                </a:solidFill>
              </a:rPr>
              <a:t> &amp; Sat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CA" sz="2800" dirty="0" smtClean="0">
                <a:solidFill>
                  <a:srgbClr val="FFC000"/>
                </a:solidFill>
              </a:rPr>
              <a:t>Vesta (</a:t>
            </a:r>
            <a:r>
              <a:rPr lang="en-CA" sz="2800" dirty="0" err="1" smtClean="0">
                <a:solidFill>
                  <a:srgbClr val="FFC000"/>
                </a:solidFill>
              </a:rPr>
              <a:t>mag</a:t>
            </a:r>
            <a:r>
              <a:rPr lang="en-CA" sz="2800" dirty="0" smtClean="0">
                <a:solidFill>
                  <a:srgbClr val="FFC000"/>
                </a:solidFill>
              </a:rPr>
              <a:t> +7.7) evening target in </a:t>
            </a:r>
            <a:r>
              <a:rPr lang="en-CA" sz="2800" dirty="0" err="1" smtClean="0">
                <a:solidFill>
                  <a:srgbClr val="FFC000"/>
                </a:solidFill>
              </a:rPr>
              <a:t>Aqr</a:t>
            </a:r>
            <a:r>
              <a:rPr lang="en-CA" sz="2800" dirty="0" smtClean="0">
                <a:solidFill>
                  <a:srgbClr val="FFC000"/>
                </a:solidFill>
              </a:rPr>
              <a:t> between </a:t>
            </a:r>
            <a:r>
              <a:rPr lang="en-CA" sz="2800" dirty="0" err="1" smtClean="0">
                <a:solidFill>
                  <a:srgbClr val="FFC000"/>
                </a:solidFill>
              </a:rPr>
              <a:t>Jup</a:t>
            </a:r>
            <a:r>
              <a:rPr lang="en-CA" sz="2800" dirty="0" smtClean="0">
                <a:solidFill>
                  <a:srgbClr val="FFC000"/>
                </a:solidFill>
              </a:rPr>
              <a:t> &amp; Sat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CA" sz="2800" dirty="0" smtClean="0">
                <a:solidFill>
                  <a:srgbClr val="FFC000"/>
                </a:solidFill>
              </a:rPr>
              <a:t>Ceres (</a:t>
            </a:r>
            <a:r>
              <a:rPr lang="en-CA" sz="2800" dirty="0" err="1" smtClean="0">
                <a:solidFill>
                  <a:srgbClr val="FFC000"/>
                </a:solidFill>
              </a:rPr>
              <a:t>mag</a:t>
            </a:r>
            <a:r>
              <a:rPr lang="en-CA" sz="2800" dirty="0" smtClean="0">
                <a:solidFill>
                  <a:srgbClr val="FFC000"/>
                </a:solidFill>
              </a:rPr>
              <a:t> +8.6) in eastern sky after 12 am near Denebola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CA" sz="2800" dirty="0" smtClean="0">
                <a:solidFill>
                  <a:srgbClr val="FFC000"/>
                </a:solidFill>
              </a:rPr>
              <a:t>Pallas (</a:t>
            </a:r>
            <a:r>
              <a:rPr lang="en-CA" sz="2800" dirty="0" err="1" smtClean="0">
                <a:solidFill>
                  <a:srgbClr val="FFC000"/>
                </a:solidFill>
              </a:rPr>
              <a:t>mag</a:t>
            </a:r>
            <a:r>
              <a:rPr lang="en-CA" sz="2800" dirty="0" smtClean="0">
                <a:solidFill>
                  <a:srgbClr val="FFC000"/>
                </a:solidFill>
              </a:rPr>
              <a:t> +8.0) late night target in </a:t>
            </a:r>
            <a:r>
              <a:rPr lang="en-CA" sz="2800" dirty="0" err="1" smtClean="0">
                <a:solidFill>
                  <a:srgbClr val="FFC000"/>
                </a:solidFill>
              </a:rPr>
              <a:t>CMa</a:t>
            </a:r>
            <a:r>
              <a:rPr lang="en-CA" sz="2800" dirty="0" smtClean="0">
                <a:solidFill>
                  <a:srgbClr val="FFC000"/>
                </a:solidFill>
              </a:rPr>
              <a:t> near Wezen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499992" y="1556792"/>
            <a:ext cx="38164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dirty="0" smtClean="0"/>
              <a:t>View looking ESE at 8 pm on Dec 12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D:\RASC TC TSTM Sept 12 to Oct 10 2018\Sept 25 at midnigh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277" y="1837624"/>
            <a:ext cx="9145277" cy="5020376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2984"/>
          </a:xfrm>
        </p:spPr>
        <p:txBody>
          <a:bodyPr/>
          <a:lstStyle/>
          <a:p>
            <a:r>
              <a:rPr lang="en-CA" dirty="0" smtClean="0">
                <a:solidFill>
                  <a:srgbClr val="FFC000"/>
                </a:solidFill>
              </a:rPr>
              <a:t>Observing – Variable Stars</a:t>
            </a:r>
            <a:endParaRPr lang="en-CA" dirty="0">
              <a:solidFill>
                <a:srgbClr val="FFC000"/>
              </a:solidFill>
            </a:endParaRPr>
          </a:p>
        </p:txBody>
      </p:sp>
      <p:pic>
        <p:nvPicPr>
          <p:cNvPr id="4100" name="Picture 4" descr="D:\RASC TC TSTM Sept 12 to Oct 10 2018\Algol 0199lc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23728" y="4149080"/>
            <a:ext cx="8362965" cy="2934781"/>
          </a:xfrm>
          <a:prstGeom prst="rect">
            <a:avLst/>
          </a:prstGeom>
          <a:noFill/>
        </p:spPr>
      </p:pic>
      <p:pic>
        <p:nvPicPr>
          <p:cNvPr id="4101" name="Picture 5" descr="D:\RASC TC TSTM Sept 12 to Oct 10 2018\Algol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613007" y="980729"/>
            <a:ext cx="5530991" cy="3528391"/>
          </a:xfrm>
          <a:prstGeom prst="rect">
            <a:avLst/>
          </a:prstGeom>
          <a:noFill/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4" y="1196752"/>
            <a:ext cx="3600400" cy="5472608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CA" sz="2800" dirty="0" err="1" smtClean="0"/>
              <a:t>Algol</a:t>
            </a:r>
            <a:r>
              <a:rPr lang="en-CA" sz="2800" dirty="0" smtClean="0">
                <a:solidFill>
                  <a:srgbClr val="FFC000"/>
                </a:solidFill>
              </a:rPr>
              <a:t> (Beta </a:t>
            </a:r>
            <a:r>
              <a:rPr lang="en-CA" sz="2800" dirty="0" err="1" smtClean="0">
                <a:solidFill>
                  <a:srgbClr val="FFC000"/>
                </a:solidFill>
              </a:rPr>
              <a:t>Persei</a:t>
            </a:r>
            <a:r>
              <a:rPr lang="en-CA" sz="2800" dirty="0" smtClean="0">
                <a:solidFill>
                  <a:srgbClr val="FFC000"/>
                </a:solidFill>
              </a:rPr>
              <a:t>)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CA" sz="2800" dirty="0" smtClean="0">
                <a:solidFill>
                  <a:srgbClr val="FFC000"/>
                </a:solidFill>
              </a:rPr>
              <a:t>Eclipsing binary system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CA" sz="2800" dirty="0" smtClean="0">
                <a:solidFill>
                  <a:srgbClr val="FFC000"/>
                </a:solidFill>
              </a:rPr>
              <a:t>Normally </a:t>
            </a:r>
            <a:r>
              <a:rPr lang="en-CA" sz="2800" dirty="0" err="1" smtClean="0">
                <a:solidFill>
                  <a:srgbClr val="FFC000"/>
                </a:solidFill>
              </a:rPr>
              <a:t>mag</a:t>
            </a:r>
            <a:r>
              <a:rPr lang="en-CA" sz="2800" dirty="0" smtClean="0">
                <a:solidFill>
                  <a:srgbClr val="FFC000"/>
                </a:solidFill>
              </a:rPr>
              <a:t> 2.2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CA" sz="2800" dirty="0" smtClean="0">
                <a:solidFill>
                  <a:srgbClr val="FFC000"/>
                </a:solidFill>
              </a:rPr>
              <a:t>Every 2.87 days it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CA" sz="2800" dirty="0" smtClean="0">
                <a:solidFill>
                  <a:srgbClr val="FFC000"/>
                </a:solidFill>
              </a:rPr>
              <a:t>drops to </a:t>
            </a:r>
            <a:r>
              <a:rPr lang="en-CA" sz="2800" dirty="0" err="1" smtClean="0">
                <a:solidFill>
                  <a:srgbClr val="FFC000"/>
                </a:solidFill>
              </a:rPr>
              <a:t>mag</a:t>
            </a:r>
            <a:r>
              <a:rPr lang="en-CA" sz="2800" dirty="0" smtClean="0">
                <a:solidFill>
                  <a:srgbClr val="FFC000"/>
                </a:solidFill>
              </a:rPr>
              <a:t> 3.4 and back over 10 hours</a:t>
            </a:r>
          </a:p>
          <a:p>
            <a:pPr marL="0" indent="0">
              <a:spcBef>
                <a:spcPts val="0"/>
              </a:spcBef>
              <a:buNone/>
            </a:pPr>
            <a:endParaRPr lang="en-CA" sz="2800" dirty="0" smtClean="0">
              <a:solidFill>
                <a:srgbClr val="FFC000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endParaRPr lang="en-CA" sz="2800" dirty="0" smtClean="0">
              <a:solidFill>
                <a:srgbClr val="FFC000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CA" sz="2800" dirty="0" smtClean="0">
                <a:solidFill>
                  <a:srgbClr val="FFC000"/>
                </a:solidFill>
              </a:rPr>
              <a:t>Minima: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CA" sz="2800" dirty="0" smtClean="0"/>
              <a:t>Fri, Dec 9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CA" sz="2800" dirty="0" smtClean="0"/>
              <a:t>at 12:08 am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CA" sz="2800" dirty="0" smtClean="0"/>
              <a:t>(watch it fade)</a:t>
            </a:r>
          </a:p>
          <a:p>
            <a:pPr marL="0" indent="0">
              <a:spcBef>
                <a:spcPts val="0"/>
              </a:spcBef>
              <a:buNone/>
            </a:pPr>
            <a:endParaRPr lang="en-CA" sz="2800" dirty="0" smtClean="0"/>
          </a:p>
        </p:txBody>
      </p:sp>
      <p:sp>
        <p:nvSpPr>
          <p:cNvPr id="11" name="TextBox 10"/>
          <p:cNvSpPr txBox="1"/>
          <p:nvPr/>
        </p:nvSpPr>
        <p:spPr>
          <a:xfrm>
            <a:off x="4716016" y="6488668"/>
            <a:ext cx="44279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 smtClean="0">
                <a:solidFill>
                  <a:schemeClr val="bg1"/>
                </a:solidFill>
              </a:rPr>
              <a:t>Observations by John Isles, AAVSO.org</a:t>
            </a:r>
            <a:endParaRPr lang="en-CA" dirty="0">
              <a:solidFill>
                <a:schemeClr val="bg1"/>
              </a:solidFill>
            </a:endParaRPr>
          </a:p>
        </p:txBody>
      </p:sp>
      <p:sp>
        <p:nvSpPr>
          <p:cNvPr id="12" name="Right Arrow 11"/>
          <p:cNvSpPr/>
          <p:nvPr/>
        </p:nvSpPr>
        <p:spPr>
          <a:xfrm rot="10800000">
            <a:off x="2808000" y="3168000"/>
            <a:ext cx="720080" cy="288032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RASC TC TSTM Dec 12 2018 to Jan 30 2019\Mira - Dec 12 2018 at 7 pm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67088" y="1636809"/>
            <a:ext cx="9511088" cy="5221191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2984"/>
          </a:xfrm>
        </p:spPr>
        <p:txBody>
          <a:bodyPr/>
          <a:lstStyle/>
          <a:p>
            <a:r>
              <a:rPr lang="en-CA" dirty="0" smtClean="0">
                <a:solidFill>
                  <a:srgbClr val="FFC000"/>
                </a:solidFill>
              </a:rPr>
              <a:t>Observing – Variable Stars</a:t>
            </a:r>
            <a:endParaRPr lang="en-CA" dirty="0">
              <a:solidFill>
                <a:srgbClr val="FFC000"/>
              </a:solidFill>
            </a:endParaRPr>
          </a:p>
        </p:txBody>
      </p:sp>
      <p:pic>
        <p:nvPicPr>
          <p:cNvPr id="6146" name="Picture 2" descr="D:\RASC TC TSTM Dec 7 2022 at Jan 4 2023\Omicron Ceti Mira one year curve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82092" y="3526763"/>
            <a:ext cx="7561908" cy="3331237"/>
          </a:xfrm>
          <a:prstGeom prst="rect">
            <a:avLst/>
          </a:prstGeom>
          <a:noFill/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4" y="908720"/>
            <a:ext cx="9036496" cy="5760640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CA" sz="2800" b="1" dirty="0" smtClean="0"/>
              <a:t>Mira</a:t>
            </a:r>
            <a:r>
              <a:rPr lang="en-CA" sz="2800" dirty="0" smtClean="0">
                <a:solidFill>
                  <a:srgbClr val="FFC000"/>
                </a:solidFill>
              </a:rPr>
              <a:t> (Omicron </a:t>
            </a:r>
            <a:r>
              <a:rPr lang="en-CA" sz="2800" dirty="0" err="1" smtClean="0">
                <a:solidFill>
                  <a:srgbClr val="FFC000"/>
                </a:solidFill>
              </a:rPr>
              <a:t>Ceti</a:t>
            </a:r>
            <a:r>
              <a:rPr lang="en-CA" sz="2800" dirty="0" smtClean="0">
                <a:solidFill>
                  <a:srgbClr val="FFC000"/>
                </a:solidFill>
              </a:rPr>
              <a:t>)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CA" sz="2800" dirty="0" smtClean="0">
                <a:solidFill>
                  <a:srgbClr val="FFC000"/>
                </a:solidFill>
              </a:rPr>
              <a:t>Brightest of pulsating Mira-type variable stars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CA" sz="2800" dirty="0" smtClean="0">
                <a:solidFill>
                  <a:srgbClr val="FFC000"/>
                </a:solidFill>
              </a:rPr>
              <a:t>Low temp, red M7-class star, 200-300 light-years away</a:t>
            </a:r>
          </a:p>
          <a:p>
            <a:pPr marL="0" indent="0">
              <a:spcBef>
                <a:spcPts val="0"/>
              </a:spcBef>
              <a:buNone/>
            </a:pPr>
            <a:endParaRPr lang="en-CA" sz="2800" dirty="0" smtClean="0">
              <a:solidFill>
                <a:srgbClr val="FFC000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CA" sz="2800" dirty="0" smtClean="0">
                <a:solidFill>
                  <a:srgbClr val="FFC000"/>
                </a:solidFill>
              </a:rPr>
              <a:t>110 day rise from </a:t>
            </a:r>
            <a:r>
              <a:rPr lang="en-CA" sz="2800" dirty="0" err="1" smtClean="0">
                <a:solidFill>
                  <a:srgbClr val="FFC000"/>
                </a:solidFill>
              </a:rPr>
              <a:t>mag</a:t>
            </a:r>
            <a:r>
              <a:rPr lang="en-CA" sz="2800" dirty="0" smtClean="0">
                <a:solidFill>
                  <a:srgbClr val="FFC000"/>
                </a:solidFill>
              </a:rPr>
              <a:t> 9.5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CA" sz="2800" dirty="0" smtClean="0">
                <a:solidFill>
                  <a:srgbClr val="FFC000"/>
                </a:solidFill>
              </a:rPr>
              <a:t>to </a:t>
            </a:r>
            <a:r>
              <a:rPr lang="en-CA" sz="2800" dirty="0" err="1" smtClean="0">
                <a:solidFill>
                  <a:srgbClr val="FFC000"/>
                </a:solidFill>
              </a:rPr>
              <a:t>mag</a:t>
            </a:r>
            <a:r>
              <a:rPr lang="en-CA" sz="2800" dirty="0" smtClean="0">
                <a:solidFill>
                  <a:srgbClr val="FFC000"/>
                </a:solidFill>
              </a:rPr>
              <a:t> 3 or brighter, 220 day drop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CA" sz="2800" dirty="0" smtClean="0">
                <a:solidFill>
                  <a:srgbClr val="FFC000"/>
                </a:solidFill>
              </a:rPr>
              <a:t>                        </a:t>
            </a:r>
            <a:r>
              <a:rPr lang="en-CA" sz="2800" dirty="0" smtClean="0">
                <a:solidFill>
                  <a:schemeClr val="bg1"/>
                </a:solidFill>
              </a:rPr>
              <a:t>Currently dim, bright at end of May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CA" sz="2800" dirty="0" smtClean="0">
                <a:solidFill>
                  <a:schemeClr val="bg1"/>
                </a:solidFill>
              </a:rPr>
              <a:t>                        (AAVSO light curve for current year)</a:t>
            </a:r>
          </a:p>
          <a:p>
            <a:pPr marL="0" indent="0">
              <a:spcBef>
                <a:spcPts val="0"/>
              </a:spcBef>
              <a:buNone/>
            </a:pPr>
            <a:endParaRPr lang="en-CA" sz="2800" dirty="0" smtClean="0">
              <a:solidFill>
                <a:srgbClr val="FFC000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endParaRPr lang="en-CA" sz="2800" dirty="0" smtClean="0">
              <a:solidFill>
                <a:srgbClr val="FFC00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211960" y="5517232"/>
            <a:ext cx="38164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dirty="0" smtClean="0"/>
              <a:t>View looking SE at 7 pm on Dec 12</a:t>
            </a:r>
          </a:p>
        </p:txBody>
      </p:sp>
      <p:sp>
        <p:nvSpPr>
          <p:cNvPr id="8" name="Right Arrow 7"/>
          <p:cNvSpPr/>
          <p:nvPr/>
        </p:nvSpPr>
        <p:spPr>
          <a:xfrm rot="10800000">
            <a:off x="6084168" y="2708920"/>
            <a:ext cx="720080" cy="288032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D:\RASC TSTM Jan 2014\LoughEske2_alexander9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828600" y="-54864"/>
            <a:ext cx="10369296" cy="6912864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46"/>
          </a:xfrm>
        </p:spPr>
        <p:txBody>
          <a:bodyPr/>
          <a:lstStyle/>
          <a:p>
            <a:r>
              <a:rPr lang="en-CA" dirty="0" smtClean="0">
                <a:solidFill>
                  <a:srgbClr val="FFC000"/>
                </a:solidFill>
              </a:rPr>
              <a:t>Outline</a:t>
            </a:r>
            <a:endParaRPr lang="en-CA" dirty="0">
              <a:solidFill>
                <a:srgbClr val="FFC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142984"/>
            <a:ext cx="8856984" cy="5526376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CA" sz="2800" dirty="0" smtClean="0">
                <a:solidFill>
                  <a:srgbClr val="FFC000"/>
                </a:solidFill>
              </a:rPr>
              <a:t>Space Exploration News</a:t>
            </a:r>
            <a:endParaRPr lang="en-CA" sz="2800" dirty="0" smtClean="0"/>
          </a:p>
          <a:p>
            <a:pPr>
              <a:buNone/>
            </a:pPr>
            <a:endParaRPr lang="en-CA" sz="2800" strike="sngStrike" dirty="0" smtClean="0">
              <a:solidFill>
                <a:srgbClr val="FFC000"/>
              </a:solidFill>
            </a:endParaRPr>
          </a:p>
          <a:p>
            <a:pPr>
              <a:buNone/>
            </a:pPr>
            <a:r>
              <a:rPr lang="en-CA" sz="2800" dirty="0" smtClean="0">
                <a:solidFill>
                  <a:srgbClr val="FFC000"/>
                </a:solidFill>
              </a:rPr>
              <a:t>Observing </a:t>
            </a:r>
            <a:r>
              <a:rPr lang="en-CA" sz="2800" dirty="0" smtClean="0"/>
              <a:t>(times in Eastern Daylight Savings Time, UT-5)</a:t>
            </a:r>
          </a:p>
          <a:p>
            <a:pPr>
              <a:buNone/>
            </a:pPr>
            <a:r>
              <a:rPr lang="en-CA" sz="2800" dirty="0" smtClean="0">
                <a:solidFill>
                  <a:srgbClr val="FFC000"/>
                </a:solidFill>
              </a:rPr>
              <a:t>		Sun and Moon</a:t>
            </a:r>
          </a:p>
          <a:p>
            <a:pPr>
              <a:buNone/>
            </a:pPr>
            <a:r>
              <a:rPr lang="en-CA" sz="2800" dirty="0" smtClean="0">
                <a:solidFill>
                  <a:srgbClr val="FFC000"/>
                </a:solidFill>
              </a:rPr>
              <a:t>		Planets and Dwarf Planets</a:t>
            </a:r>
          </a:p>
          <a:p>
            <a:pPr>
              <a:buNone/>
            </a:pPr>
            <a:r>
              <a:rPr lang="en-CA" sz="2800" dirty="0" smtClean="0">
                <a:solidFill>
                  <a:srgbClr val="FFC000"/>
                </a:solidFill>
              </a:rPr>
              <a:t>		Comets, Asteroids, etc.</a:t>
            </a:r>
          </a:p>
          <a:p>
            <a:pPr>
              <a:buNone/>
            </a:pPr>
            <a:r>
              <a:rPr lang="en-CA" sz="2800" dirty="0" smtClean="0">
                <a:solidFill>
                  <a:srgbClr val="FFC000"/>
                </a:solidFill>
              </a:rPr>
              <a:t>		Satellite Passes</a:t>
            </a:r>
          </a:p>
          <a:p>
            <a:pPr>
              <a:buNone/>
            </a:pPr>
            <a:r>
              <a:rPr lang="en-CA" sz="2800" dirty="0" smtClean="0">
                <a:solidFill>
                  <a:srgbClr val="FFC000"/>
                </a:solidFill>
              </a:rPr>
              <a:t>		Variable Stars, Double Stars, Early Winter Targets</a:t>
            </a:r>
          </a:p>
          <a:p>
            <a:pPr>
              <a:buNone/>
            </a:pPr>
            <a:endParaRPr lang="en-CA" sz="2800" dirty="0" smtClean="0">
              <a:solidFill>
                <a:srgbClr val="FFC000"/>
              </a:solidFill>
            </a:endParaRPr>
          </a:p>
          <a:p>
            <a:pPr>
              <a:buNone/>
            </a:pPr>
            <a:r>
              <a:rPr lang="en-CA" sz="2800" dirty="0" smtClean="0"/>
              <a:t>Presentation and extra content is posted at www.rascto.ca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915816" y="6309320"/>
            <a:ext cx="56886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 smtClean="0"/>
              <a:t>NASA APOD by Brendan Alexander, Donegal Skies, Ireland</a:t>
            </a:r>
            <a:endParaRPr lang="en-CA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StellariumPics\Double stars - Jan 6 2019 at 9 pm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68560" y="1335586"/>
            <a:ext cx="10059805" cy="5522414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2984"/>
          </a:xfrm>
        </p:spPr>
        <p:txBody>
          <a:bodyPr/>
          <a:lstStyle/>
          <a:p>
            <a:r>
              <a:rPr lang="en-CA" dirty="0" smtClean="0">
                <a:solidFill>
                  <a:srgbClr val="FFC000"/>
                </a:solidFill>
              </a:rPr>
              <a:t>Observing – Double Stars</a:t>
            </a:r>
            <a:endParaRPr lang="en-CA" dirty="0">
              <a:solidFill>
                <a:srgbClr val="FFC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4" y="908720"/>
            <a:ext cx="8784976" cy="5760640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CA" sz="2800" dirty="0" smtClean="0"/>
              <a:t>Sigma </a:t>
            </a:r>
            <a:r>
              <a:rPr lang="en-CA" sz="2800" dirty="0" err="1" smtClean="0"/>
              <a:t>Orionis</a:t>
            </a:r>
            <a:r>
              <a:rPr lang="en-CA" sz="2800" dirty="0" smtClean="0"/>
              <a:t> </a:t>
            </a:r>
            <a:r>
              <a:rPr lang="en-CA" sz="2800" dirty="0" smtClean="0">
                <a:solidFill>
                  <a:srgbClr val="FFC000"/>
                </a:solidFill>
              </a:rPr>
              <a:t>– </a:t>
            </a:r>
            <a:r>
              <a:rPr lang="en-CA" sz="2800" dirty="0" err="1" smtClean="0">
                <a:solidFill>
                  <a:srgbClr val="FFC000"/>
                </a:solidFill>
              </a:rPr>
              <a:t>Mag</a:t>
            </a:r>
            <a:r>
              <a:rPr lang="en-CA" sz="2800" dirty="0" smtClean="0">
                <a:solidFill>
                  <a:srgbClr val="FFC000"/>
                </a:solidFill>
              </a:rPr>
              <a:t> +4.0, beautiful 8’ long dart-shaped multiple, 49 arc-minutes SW of Alnitak</a:t>
            </a:r>
          </a:p>
          <a:p>
            <a:pPr marL="0" indent="0">
              <a:spcBef>
                <a:spcPts val="0"/>
              </a:spcBef>
              <a:buNone/>
            </a:pPr>
            <a:endParaRPr lang="en-CA" sz="2800" dirty="0" smtClean="0"/>
          </a:p>
          <a:p>
            <a:pPr marL="0" indent="0">
              <a:spcBef>
                <a:spcPts val="0"/>
              </a:spcBef>
              <a:buNone/>
            </a:pPr>
            <a:endParaRPr lang="en-CA" sz="2800" dirty="0" smtClean="0"/>
          </a:p>
          <a:p>
            <a:pPr marL="0" indent="0">
              <a:spcBef>
                <a:spcPts val="0"/>
              </a:spcBef>
              <a:buNone/>
            </a:pPr>
            <a:r>
              <a:rPr lang="en-CA" sz="2800" dirty="0" smtClean="0"/>
              <a:t>              Iota </a:t>
            </a:r>
            <a:r>
              <a:rPr lang="en-CA" sz="2800" dirty="0" err="1" smtClean="0"/>
              <a:t>Cancri</a:t>
            </a:r>
            <a:r>
              <a:rPr lang="en-CA" sz="2800" dirty="0" smtClean="0"/>
              <a:t> </a:t>
            </a:r>
            <a:r>
              <a:rPr lang="en-CA" sz="2800" dirty="0" smtClean="0">
                <a:solidFill>
                  <a:srgbClr val="FFC000"/>
                </a:solidFill>
              </a:rPr>
              <a:t>- blue (</a:t>
            </a:r>
            <a:r>
              <a:rPr lang="en-CA" sz="2800" dirty="0" err="1" smtClean="0">
                <a:solidFill>
                  <a:srgbClr val="FFC000"/>
                </a:solidFill>
              </a:rPr>
              <a:t>mag</a:t>
            </a:r>
            <a:r>
              <a:rPr lang="en-CA" sz="2800" dirty="0" smtClean="0">
                <a:solidFill>
                  <a:srgbClr val="FFC000"/>
                </a:solidFill>
              </a:rPr>
              <a:t> +6.58) and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CA" sz="2800" dirty="0" smtClean="0">
                <a:solidFill>
                  <a:srgbClr val="FFC000"/>
                </a:solidFill>
              </a:rPr>
              <a:t>              yellow (</a:t>
            </a:r>
            <a:r>
              <a:rPr lang="en-CA" sz="2800" dirty="0" err="1" smtClean="0">
                <a:solidFill>
                  <a:srgbClr val="FFC000"/>
                </a:solidFill>
              </a:rPr>
              <a:t>mag</a:t>
            </a:r>
            <a:r>
              <a:rPr lang="en-CA" sz="2800" dirty="0" smtClean="0">
                <a:solidFill>
                  <a:srgbClr val="FFC000"/>
                </a:solidFill>
              </a:rPr>
              <a:t> +4.02) separated by 30.5”</a:t>
            </a:r>
          </a:p>
          <a:p>
            <a:pPr marL="0" indent="0">
              <a:spcBef>
                <a:spcPts val="0"/>
              </a:spcBef>
              <a:buNone/>
            </a:pPr>
            <a:endParaRPr lang="en-CA" sz="2800" dirty="0" smtClean="0"/>
          </a:p>
          <a:p>
            <a:pPr marL="0" indent="0">
              <a:spcBef>
                <a:spcPts val="0"/>
              </a:spcBef>
              <a:buNone/>
            </a:pPr>
            <a:endParaRPr lang="en-CA" sz="2800" dirty="0" smtClean="0"/>
          </a:p>
          <a:p>
            <a:pPr marL="0" indent="0">
              <a:spcBef>
                <a:spcPts val="0"/>
              </a:spcBef>
              <a:buNone/>
            </a:pPr>
            <a:r>
              <a:rPr lang="en-CA" sz="2800" dirty="0" smtClean="0"/>
              <a:t>145 </a:t>
            </a:r>
            <a:r>
              <a:rPr lang="en-CA" sz="2800" dirty="0" err="1" smtClean="0"/>
              <a:t>CMa</a:t>
            </a:r>
            <a:r>
              <a:rPr lang="en-CA" sz="2800" dirty="0" smtClean="0">
                <a:solidFill>
                  <a:srgbClr val="FFC000"/>
                </a:solidFill>
              </a:rPr>
              <a:t> – HR2764 or “Winter </a:t>
            </a:r>
            <a:r>
              <a:rPr lang="en-CA" sz="2800" dirty="0" err="1" smtClean="0">
                <a:solidFill>
                  <a:srgbClr val="FFC000"/>
                </a:solidFill>
              </a:rPr>
              <a:t>Albireo</a:t>
            </a:r>
            <a:r>
              <a:rPr lang="en-CA" sz="2800" dirty="0" smtClean="0">
                <a:solidFill>
                  <a:srgbClr val="FFC000"/>
                </a:solidFill>
              </a:rPr>
              <a:t>”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CA" sz="2800" dirty="0" smtClean="0">
                <a:solidFill>
                  <a:srgbClr val="FFC000"/>
                </a:solidFill>
              </a:rPr>
              <a:t>3.5° NE of </a:t>
            </a:r>
            <a:r>
              <a:rPr lang="en-CA" sz="2800" dirty="0" err="1" smtClean="0">
                <a:solidFill>
                  <a:srgbClr val="FFC000"/>
                </a:solidFill>
              </a:rPr>
              <a:t>Wezen</a:t>
            </a:r>
            <a:r>
              <a:rPr lang="en-CA" sz="2800" dirty="0" smtClean="0">
                <a:solidFill>
                  <a:srgbClr val="FFC000"/>
                </a:solidFill>
              </a:rPr>
              <a:t>, blue (</a:t>
            </a:r>
            <a:r>
              <a:rPr lang="en-CA" sz="2800" dirty="0" err="1" smtClean="0">
                <a:solidFill>
                  <a:srgbClr val="FFC000"/>
                </a:solidFill>
              </a:rPr>
              <a:t>mag</a:t>
            </a:r>
            <a:r>
              <a:rPr lang="en-CA" sz="2800" dirty="0" smtClean="0">
                <a:solidFill>
                  <a:srgbClr val="FFC000"/>
                </a:solidFill>
              </a:rPr>
              <a:t> +5.95) and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CA" sz="2800" dirty="0" smtClean="0">
                <a:solidFill>
                  <a:srgbClr val="FFC000"/>
                </a:solidFill>
              </a:rPr>
              <a:t>orange (</a:t>
            </a:r>
            <a:r>
              <a:rPr lang="en-CA" sz="2800" dirty="0" err="1" smtClean="0">
                <a:solidFill>
                  <a:srgbClr val="FFC000"/>
                </a:solidFill>
              </a:rPr>
              <a:t>mag</a:t>
            </a:r>
            <a:r>
              <a:rPr lang="en-CA" sz="2800" dirty="0" smtClean="0">
                <a:solidFill>
                  <a:srgbClr val="FFC000"/>
                </a:solidFill>
              </a:rPr>
              <a:t> +4.80) separated by 26.4” </a:t>
            </a:r>
          </a:p>
          <a:p>
            <a:pPr marL="0" indent="0">
              <a:spcBef>
                <a:spcPts val="0"/>
              </a:spcBef>
              <a:buNone/>
            </a:pPr>
            <a:endParaRPr lang="en-CA" sz="2800" dirty="0" smtClean="0">
              <a:solidFill>
                <a:srgbClr val="FFC00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907704" y="6237312"/>
            <a:ext cx="38164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dirty="0" smtClean="0"/>
              <a:t>View looking SE at 10 pm on Dec 22</a:t>
            </a:r>
          </a:p>
        </p:txBody>
      </p:sp>
      <p:sp>
        <p:nvSpPr>
          <p:cNvPr id="8" name="Right Arrow 7"/>
          <p:cNvSpPr/>
          <p:nvPr/>
        </p:nvSpPr>
        <p:spPr>
          <a:xfrm>
            <a:off x="5292080" y="5661248"/>
            <a:ext cx="720080" cy="288032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9" name="Right Arrow 8"/>
          <p:cNvSpPr/>
          <p:nvPr/>
        </p:nvSpPr>
        <p:spPr>
          <a:xfrm rot="10800000">
            <a:off x="6876256" y="2204864"/>
            <a:ext cx="720080" cy="288032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0" name="Right Arrow 9"/>
          <p:cNvSpPr/>
          <p:nvPr/>
        </p:nvSpPr>
        <p:spPr>
          <a:xfrm rot="9036764">
            <a:off x="563893" y="2363008"/>
            <a:ext cx="720080" cy="288032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D:\RASC TC TSTM Dec 7 2022 at Jan 4 2023\C2022E3-ID21546-OC169126-GR2723-LUM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107504"/>
            <a:ext cx="9144000" cy="9144000"/>
          </a:xfrm>
          <a:prstGeom prst="rect">
            <a:avLst/>
          </a:prstGeom>
          <a:noFill/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908720"/>
            <a:ext cx="8568952" cy="5949280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endParaRPr lang="en-CA" sz="2800" dirty="0" smtClean="0">
              <a:solidFill>
                <a:srgbClr val="FFC000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endParaRPr lang="en-CA" sz="2800" dirty="0">
              <a:solidFill>
                <a:srgbClr val="FFC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08912" cy="868346"/>
          </a:xfrm>
        </p:spPr>
        <p:txBody>
          <a:bodyPr>
            <a:noAutofit/>
          </a:bodyPr>
          <a:lstStyle/>
          <a:p>
            <a:r>
              <a:rPr lang="en-CA" dirty="0" smtClean="0">
                <a:solidFill>
                  <a:srgbClr val="FFC000"/>
                </a:solidFill>
              </a:rPr>
              <a:t>Comet C/2022 E3 (ZTF)</a:t>
            </a:r>
            <a:endParaRPr lang="en-CA" dirty="0">
              <a:solidFill>
                <a:srgbClr val="FFC000"/>
              </a:solidFill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107504" y="908720"/>
            <a:ext cx="8928992" cy="59492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defRPr/>
            </a:pPr>
            <a:endParaRPr lang="en-CA" sz="3000" dirty="0" smtClean="0">
              <a:solidFill>
                <a:srgbClr val="FFC000"/>
              </a:solidFill>
            </a:endParaRPr>
          </a:p>
          <a:p>
            <a:pPr>
              <a:defRPr/>
            </a:pPr>
            <a:endParaRPr lang="en-CA" sz="3000" dirty="0" smtClean="0">
              <a:solidFill>
                <a:srgbClr val="FFC000"/>
              </a:solidFill>
            </a:endParaRPr>
          </a:p>
          <a:p>
            <a:pPr>
              <a:defRPr/>
            </a:pPr>
            <a:endParaRPr lang="en-CA" sz="3000" dirty="0" smtClean="0">
              <a:solidFill>
                <a:srgbClr val="FFC000"/>
              </a:solidFill>
            </a:endParaRPr>
          </a:p>
          <a:p>
            <a:pPr>
              <a:defRPr/>
            </a:pPr>
            <a:endParaRPr lang="en-CA" sz="3000" dirty="0" smtClean="0">
              <a:solidFill>
                <a:srgbClr val="FFC000"/>
              </a:solidFill>
            </a:endParaRPr>
          </a:p>
          <a:p>
            <a:pPr>
              <a:defRPr/>
            </a:pPr>
            <a:endParaRPr lang="en-CA" sz="3000" dirty="0" smtClean="0">
              <a:solidFill>
                <a:srgbClr val="FFC000"/>
              </a:solidFill>
            </a:endParaRPr>
          </a:p>
          <a:p>
            <a:pPr>
              <a:defRPr/>
            </a:pPr>
            <a:endParaRPr lang="en-CA" sz="3000" dirty="0" smtClean="0">
              <a:solidFill>
                <a:srgbClr val="FFC000"/>
              </a:solidFill>
            </a:endParaRPr>
          </a:p>
          <a:p>
            <a:pPr>
              <a:defRPr/>
            </a:pPr>
            <a:endParaRPr lang="en-CA" sz="3000" dirty="0" smtClean="0">
              <a:solidFill>
                <a:srgbClr val="FFC000"/>
              </a:solidFill>
            </a:endParaRPr>
          </a:p>
          <a:p>
            <a:pPr>
              <a:defRPr/>
            </a:pPr>
            <a:endParaRPr lang="en-CA" sz="3000" dirty="0" smtClean="0">
              <a:solidFill>
                <a:srgbClr val="FFC000"/>
              </a:solidFill>
            </a:endParaRPr>
          </a:p>
          <a:p>
            <a:pPr>
              <a:defRPr/>
            </a:pPr>
            <a:r>
              <a:rPr lang="en-CA" sz="3000" dirty="0" err="1" smtClean="0">
                <a:solidFill>
                  <a:srgbClr val="FFC000"/>
                </a:solidFill>
              </a:rPr>
              <a:t>Mag</a:t>
            </a:r>
            <a:r>
              <a:rPr lang="en-CA" sz="3000" dirty="0" smtClean="0">
                <a:solidFill>
                  <a:srgbClr val="FFC000"/>
                </a:solidFill>
              </a:rPr>
              <a:t> 10.5 and brightening, in eastern pre-dawn sky after 3 am, travelling north through Corona Borealis</a:t>
            </a:r>
          </a:p>
          <a:p>
            <a:pPr>
              <a:defRPr/>
            </a:pPr>
            <a:r>
              <a:rPr lang="en-CA" sz="3000" dirty="0" smtClean="0">
                <a:solidFill>
                  <a:srgbClr val="FFC000"/>
                </a:solidFill>
              </a:rPr>
              <a:t>Predicted to reach </a:t>
            </a:r>
            <a:r>
              <a:rPr lang="en-CA" sz="3000" dirty="0" err="1" smtClean="0">
                <a:solidFill>
                  <a:srgbClr val="FFC000"/>
                </a:solidFill>
              </a:rPr>
              <a:t>mag</a:t>
            </a:r>
            <a:r>
              <a:rPr lang="en-CA" sz="3000" dirty="0" smtClean="0">
                <a:solidFill>
                  <a:srgbClr val="FFC000"/>
                </a:solidFill>
              </a:rPr>
              <a:t> 5 around Jan 30, near Polaris</a:t>
            </a:r>
            <a:endParaRPr lang="en-CA" sz="2800" dirty="0" smtClean="0">
              <a:solidFill>
                <a:srgbClr val="FFC000"/>
              </a:solidFill>
            </a:endParaRPr>
          </a:p>
          <a:p>
            <a:pPr>
              <a:defRPr/>
            </a:pPr>
            <a:endParaRPr lang="sv-SE" sz="2800" dirty="0" smtClean="0">
              <a:solidFill>
                <a:srgbClr val="FFC000"/>
              </a:solidFill>
            </a:endParaRPr>
          </a:p>
          <a:p>
            <a:pPr>
              <a:defRPr/>
            </a:pPr>
            <a:r>
              <a:rPr lang="sv-SE" sz="2400" dirty="0" smtClean="0">
                <a:solidFill>
                  <a:srgbClr val="FFC000"/>
                </a:solidFill>
              </a:rPr>
              <a:t>Imaged Dec 6 at 22:05 UT by </a:t>
            </a:r>
            <a:r>
              <a:rPr lang="en-CA" sz="2400" dirty="0" smtClean="0"/>
              <a:t>Burke-Gaffney Robotic Observatory</a:t>
            </a:r>
          </a:p>
        </p:txBody>
      </p:sp>
      <p:pic>
        <p:nvPicPr>
          <p:cNvPr id="7171" name="Picture 3" descr="D:\RASC TC TSTM Dec 7 2022 at Jan 4 2023\Comet C2022 E3 ZTF curve COBS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93398" y="980727"/>
            <a:ext cx="6374946" cy="5613233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 descr="D:\RASC TC TSTM Dec 7 2022 at Jan 4 2023\Dec 78 to Jan 4 at 530 am - Comet C2022 E3 ZTF path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519982" y="0"/>
            <a:ext cx="12771689" cy="6858001"/>
          </a:xfrm>
          <a:prstGeom prst="rect">
            <a:avLst/>
          </a:prstGeom>
          <a:noFill/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908720"/>
            <a:ext cx="8568952" cy="5949280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endParaRPr lang="en-CA" sz="2800" dirty="0" smtClean="0">
              <a:solidFill>
                <a:srgbClr val="FFC000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endParaRPr lang="en-CA" sz="2800" dirty="0">
              <a:solidFill>
                <a:srgbClr val="FFC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08912" cy="868346"/>
          </a:xfrm>
        </p:spPr>
        <p:txBody>
          <a:bodyPr>
            <a:noAutofit/>
          </a:bodyPr>
          <a:lstStyle/>
          <a:p>
            <a:r>
              <a:rPr lang="en-CA" dirty="0" smtClean="0">
                <a:solidFill>
                  <a:srgbClr val="FFC000"/>
                </a:solidFill>
              </a:rPr>
              <a:t>Comet C/2022 E3 (ZTF)</a:t>
            </a:r>
            <a:endParaRPr lang="en-CA" dirty="0">
              <a:solidFill>
                <a:srgbClr val="FFC000"/>
              </a:solidFill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107504" y="5085184"/>
            <a:ext cx="9036496" cy="10801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defRPr/>
            </a:pPr>
            <a:r>
              <a:rPr lang="en-CA" sz="2400" dirty="0" smtClean="0">
                <a:solidFill>
                  <a:srgbClr val="FFC000"/>
                </a:solidFill>
              </a:rPr>
              <a:t>On Dec 15 comet C/2022 E3 (ZTF) will pass between the </a:t>
            </a:r>
            <a:r>
              <a:rPr lang="en-CA" sz="2400" dirty="0" err="1" smtClean="0">
                <a:solidFill>
                  <a:srgbClr val="FFC000"/>
                </a:solidFill>
              </a:rPr>
              <a:t>mag</a:t>
            </a:r>
            <a:r>
              <a:rPr lang="en-CA" sz="2400" dirty="0" smtClean="0">
                <a:solidFill>
                  <a:srgbClr val="FFC000"/>
                </a:solidFill>
              </a:rPr>
              <a:t> 4 stars Epsilon and Delta </a:t>
            </a:r>
            <a:r>
              <a:rPr lang="en-CA" sz="2400" dirty="0" err="1" smtClean="0">
                <a:solidFill>
                  <a:srgbClr val="FFC000"/>
                </a:solidFill>
              </a:rPr>
              <a:t>CrB</a:t>
            </a:r>
            <a:endParaRPr lang="en-CA" sz="2400" dirty="0" smtClean="0">
              <a:solidFill>
                <a:srgbClr val="FFC000"/>
              </a:solidFill>
            </a:endParaRPr>
          </a:p>
          <a:p>
            <a:pPr lvl="0">
              <a:defRPr/>
            </a:pPr>
            <a:endParaRPr lang="en-CA" sz="2800" dirty="0" smtClean="0">
              <a:solidFill>
                <a:srgbClr val="FFC000"/>
              </a:solidFill>
            </a:endParaRPr>
          </a:p>
          <a:p>
            <a:pPr lvl="0">
              <a:defRPr/>
            </a:pPr>
            <a:endParaRPr lang="en-CA" sz="2800" dirty="0" smtClean="0">
              <a:solidFill>
                <a:srgbClr val="FFC000"/>
              </a:solidFill>
            </a:endParaRPr>
          </a:p>
          <a:p>
            <a:pPr lvl="0">
              <a:defRPr/>
            </a:pPr>
            <a:endParaRPr lang="en-CA" sz="2800" dirty="0" smtClean="0">
              <a:solidFill>
                <a:srgbClr val="FFC000"/>
              </a:solidFill>
            </a:endParaRPr>
          </a:p>
          <a:p>
            <a:pPr lvl="0">
              <a:defRPr/>
            </a:pPr>
            <a:endParaRPr lang="en-CA" sz="2800" dirty="0" smtClean="0">
              <a:solidFill>
                <a:srgbClr val="FFC000"/>
              </a:solidFill>
            </a:endParaRPr>
          </a:p>
          <a:p>
            <a:pPr lvl="0">
              <a:defRPr/>
            </a:pPr>
            <a:endParaRPr lang="en-CA" sz="2800" dirty="0" smtClean="0">
              <a:solidFill>
                <a:srgbClr val="FFC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23528" y="6021288"/>
            <a:ext cx="48245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 smtClean="0"/>
              <a:t>Path until Jan 4, shown at 5:30 am local time</a:t>
            </a:r>
            <a:endParaRPr lang="en-CA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Skylights\Geminids Yin HaoC APOD December 15 20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0" y="-315416"/>
            <a:ext cx="5334000" cy="7728966"/>
          </a:xfrm>
          <a:prstGeom prst="rect">
            <a:avLst/>
          </a:prstGeom>
          <a:noFill/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1142984"/>
            <a:ext cx="8568952" cy="5598384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CA" sz="2800" dirty="0" smtClean="0"/>
              <a:t>GEMINIDS (Active from Nov 19 to Dec 24)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CA" sz="2800" dirty="0" smtClean="0">
                <a:solidFill>
                  <a:srgbClr val="FFC000"/>
                </a:solidFill>
              </a:rPr>
              <a:t>Usually strongest shower of the year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CA" sz="2800" dirty="0" smtClean="0">
                <a:solidFill>
                  <a:srgbClr val="FFC000"/>
                </a:solidFill>
              </a:rPr>
              <a:t>peak overnight Tuesday, Dec 13</a:t>
            </a:r>
            <a:r>
              <a:rPr lang="en-CA" sz="2800" baseline="30000" dirty="0" smtClean="0">
                <a:solidFill>
                  <a:srgbClr val="FFC000"/>
                </a:solidFill>
              </a:rPr>
              <a:t> </a:t>
            </a:r>
            <a:endParaRPr lang="en-CA" sz="2800" dirty="0" smtClean="0">
              <a:solidFill>
                <a:srgbClr val="FFC000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CA" sz="2800" dirty="0" smtClean="0"/>
              <a:t>But bright moon rises at 9:45 pm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CA" sz="2800" dirty="0" smtClean="0">
                <a:solidFill>
                  <a:srgbClr val="FFC000"/>
                </a:solidFill>
              </a:rPr>
              <a:t>Often bright and intensely coloured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CA" sz="2800" dirty="0" smtClean="0">
                <a:solidFill>
                  <a:srgbClr val="FFC000"/>
                </a:solidFill>
              </a:rPr>
              <a:t>and slower than average because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CA" sz="2800" dirty="0" smtClean="0">
                <a:solidFill>
                  <a:srgbClr val="FFC000"/>
                </a:solidFill>
              </a:rPr>
              <a:t>source material is asteroid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CA" sz="2800" dirty="0" smtClean="0">
                <a:solidFill>
                  <a:srgbClr val="FFC000"/>
                </a:solidFill>
              </a:rPr>
              <a:t>3200 Phaethon (larger and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CA" sz="2800" dirty="0" smtClean="0">
                <a:solidFill>
                  <a:srgbClr val="FFC000"/>
                </a:solidFill>
              </a:rPr>
              <a:t>more solid particles)</a:t>
            </a:r>
          </a:p>
          <a:p>
            <a:pPr marL="0" indent="0">
              <a:spcBef>
                <a:spcPts val="0"/>
              </a:spcBef>
              <a:buNone/>
            </a:pPr>
            <a:endParaRPr lang="en-CA" sz="2800" dirty="0" smtClean="0">
              <a:solidFill>
                <a:srgbClr val="FFC000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CA" sz="2800" dirty="0" smtClean="0">
                <a:solidFill>
                  <a:srgbClr val="FFC000"/>
                </a:solidFill>
              </a:rPr>
              <a:t>Radiant ~1° NW of Castor in Gemini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46"/>
          </a:xfrm>
        </p:spPr>
        <p:txBody>
          <a:bodyPr/>
          <a:lstStyle/>
          <a:p>
            <a:r>
              <a:rPr lang="en-CA" dirty="0" smtClean="0">
                <a:solidFill>
                  <a:srgbClr val="FFC000"/>
                </a:solidFill>
              </a:rPr>
              <a:t>Observing – Meteor Showers</a:t>
            </a:r>
            <a:endParaRPr lang="en-CA" dirty="0">
              <a:solidFill>
                <a:srgbClr val="FFC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:\RASC TSTM Dec 11 to Jan 8 2013\ursid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39952" y="927276"/>
            <a:ext cx="5004048" cy="5930724"/>
          </a:xfrm>
          <a:prstGeom prst="rect">
            <a:avLst/>
          </a:prstGeom>
          <a:noFill/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1142984"/>
            <a:ext cx="8568952" cy="5598384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CA" sz="2800" dirty="0" smtClean="0"/>
              <a:t>URSIDS (Active from Dec 13 to 24)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CA" sz="2800" dirty="0" smtClean="0">
                <a:solidFill>
                  <a:srgbClr val="FFC000"/>
                </a:solidFill>
              </a:rPr>
              <a:t>Peaks on Thursday afternoon, Dec 22, so watch Thursday morning or night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CA" sz="2800" dirty="0" smtClean="0"/>
              <a:t>Moonless at peak!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CA" sz="2800" dirty="0" smtClean="0">
                <a:solidFill>
                  <a:srgbClr val="FFC000"/>
                </a:solidFill>
              </a:rPr>
              <a:t>5 to 20 Ursids per hour at peak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CA" sz="2800" dirty="0" smtClean="0">
                <a:solidFill>
                  <a:srgbClr val="FFC000"/>
                </a:solidFill>
              </a:rPr>
              <a:t>Some years have outbursts </a:t>
            </a:r>
          </a:p>
          <a:p>
            <a:pPr marL="0" indent="0">
              <a:spcBef>
                <a:spcPts val="0"/>
              </a:spcBef>
              <a:buNone/>
            </a:pPr>
            <a:endParaRPr lang="en-CA" sz="2800" dirty="0" smtClean="0">
              <a:solidFill>
                <a:srgbClr val="FFC000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endParaRPr lang="en-CA" sz="2800" dirty="0" smtClean="0">
              <a:solidFill>
                <a:srgbClr val="FFC000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endParaRPr lang="en-CA" sz="2800" dirty="0" smtClean="0">
              <a:solidFill>
                <a:srgbClr val="FFC000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CA" sz="2800" dirty="0" smtClean="0">
                <a:solidFill>
                  <a:srgbClr val="FFC000"/>
                </a:solidFill>
              </a:rPr>
              <a:t>Source material is comet 8P/Tuttle </a:t>
            </a:r>
          </a:p>
          <a:p>
            <a:pPr marL="0" indent="0">
              <a:spcBef>
                <a:spcPts val="0"/>
              </a:spcBef>
              <a:buNone/>
            </a:pPr>
            <a:endParaRPr lang="en-CA" sz="2800" dirty="0" smtClean="0">
              <a:solidFill>
                <a:srgbClr val="FFC000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CA" sz="2800" dirty="0" smtClean="0">
                <a:solidFill>
                  <a:srgbClr val="FFC000"/>
                </a:solidFill>
              </a:rPr>
              <a:t>Radiant is ~1° NW of </a:t>
            </a:r>
            <a:r>
              <a:rPr lang="en-CA" sz="2800" dirty="0" err="1" smtClean="0">
                <a:solidFill>
                  <a:srgbClr val="FFC000"/>
                </a:solidFill>
              </a:rPr>
              <a:t>Kochab</a:t>
            </a:r>
            <a:r>
              <a:rPr lang="en-CA" sz="2800" dirty="0" smtClean="0">
                <a:solidFill>
                  <a:srgbClr val="FFC000"/>
                </a:solidFill>
              </a:rPr>
              <a:t> in Ursa Minor </a:t>
            </a:r>
          </a:p>
          <a:p>
            <a:pPr marL="0" indent="0">
              <a:spcBef>
                <a:spcPts val="0"/>
              </a:spcBef>
              <a:buNone/>
            </a:pPr>
            <a:endParaRPr lang="en-CA" sz="2800" dirty="0" smtClean="0">
              <a:solidFill>
                <a:srgbClr val="FFC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46"/>
          </a:xfrm>
        </p:spPr>
        <p:txBody>
          <a:bodyPr/>
          <a:lstStyle/>
          <a:p>
            <a:r>
              <a:rPr lang="en-CA" dirty="0" smtClean="0">
                <a:solidFill>
                  <a:srgbClr val="FFC000"/>
                </a:solidFill>
              </a:rPr>
              <a:t>Observing – Meteor Showers</a:t>
            </a:r>
            <a:endParaRPr lang="en-CA" dirty="0">
              <a:solidFill>
                <a:srgbClr val="FFC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D:\MobileAstro\161230-Quadrantids Peak at 530 a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044624" y="1124744"/>
            <a:ext cx="10972800" cy="6189345"/>
          </a:xfrm>
          <a:prstGeom prst="rect">
            <a:avLst/>
          </a:prstGeom>
          <a:noFill/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124744"/>
            <a:ext cx="8568952" cy="5598384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CA" sz="2800" dirty="0" smtClean="0"/>
              <a:t>QUADRANTIDS (Active period Dec 26 to Jan 16)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CA" sz="2800" dirty="0" smtClean="0">
                <a:solidFill>
                  <a:srgbClr val="FFC000"/>
                </a:solidFill>
              </a:rPr>
              <a:t>Peaks evening of Tuesday, Jan 3, but watch before dawn Wednesday </a:t>
            </a:r>
          </a:p>
          <a:p>
            <a:pPr marL="0" indent="0">
              <a:spcBef>
                <a:spcPts val="0"/>
              </a:spcBef>
              <a:buNone/>
            </a:pPr>
            <a:endParaRPr lang="en-CA" sz="2800" dirty="0" smtClean="0"/>
          </a:p>
          <a:p>
            <a:pPr marL="0" indent="0">
              <a:spcBef>
                <a:spcPts val="0"/>
              </a:spcBef>
              <a:buNone/>
            </a:pPr>
            <a:endParaRPr lang="en-CA" sz="2800" dirty="0" smtClean="0"/>
          </a:p>
          <a:p>
            <a:pPr marL="0" indent="0">
              <a:spcBef>
                <a:spcPts val="0"/>
              </a:spcBef>
              <a:buNone/>
            </a:pPr>
            <a:endParaRPr lang="en-CA" sz="2800" dirty="0" smtClean="0"/>
          </a:p>
          <a:p>
            <a:pPr marL="0" indent="0">
              <a:spcBef>
                <a:spcPts val="0"/>
              </a:spcBef>
              <a:buNone/>
            </a:pPr>
            <a:r>
              <a:rPr lang="en-CA" sz="2800" dirty="0" smtClean="0"/>
              <a:t>Bright Moon sets at 4:30 am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CA" sz="2800" dirty="0" smtClean="0">
                <a:solidFill>
                  <a:srgbClr val="FFC000"/>
                </a:solidFill>
              </a:rPr>
              <a:t>Intense, but short peak period (~6 hours)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CA" sz="2800" dirty="0" smtClean="0">
                <a:solidFill>
                  <a:srgbClr val="FFC000"/>
                </a:solidFill>
              </a:rPr>
              <a:t>Up to 100 per hour, frequent bright fireballs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CA" sz="2800" dirty="0" smtClean="0">
                <a:solidFill>
                  <a:srgbClr val="FFC000"/>
                </a:solidFill>
              </a:rPr>
              <a:t>Source material may be comet C/1490 Y1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CA" sz="2800" dirty="0" smtClean="0">
                <a:solidFill>
                  <a:srgbClr val="FFC000"/>
                </a:solidFill>
              </a:rPr>
              <a:t>Named for abandoned constellation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CA" sz="2800" dirty="0" smtClean="0">
                <a:solidFill>
                  <a:srgbClr val="FFC000"/>
                </a:solidFill>
              </a:rPr>
              <a:t>Radiant ~9° NE of </a:t>
            </a:r>
            <a:r>
              <a:rPr lang="en-CA" sz="2800" dirty="0" err="1" smtClean="0">
                <a:solidFill>
                  <a:srgbClr val="FFC000"/>
                </a:solidFill>
              </a:rPr>
              <a:t>Nekkar</a:t>
            </a:r>
            <a:r>
              <a:rPr lang="en-CA" sz="2800" dirty="0" smtClean="0">
                <a:solidFill>
                  <a:srgbClr val="FFC000"/>
                </a:solidFill>
              </a:rPr>
              <a:t>, between </a:t>
            </a:r>
            <a:r>
              <a:rPr lang="en-CA" sz="2800" dirty="0" err="1" smtClean="0">
                <a:solidFill>
                  <a:srgbClr val="FFC000"/>
                </a:solidFill>
              </a:rPr>
              <a:t>Dra</a:t>
            </a:r>
            <a:r>
              <a:rPr lang="en-CA" sz="2800" dirty="0" smtClean="0">
                <a:solidFill>
                  <a:srgbClr val="FFC000"/>
                </a:solidFill>
              </a:rPr>
              <a:t>, Her, Boo, &amp; </a:t>
            </a:r>
            <a:r>
              <a:rPr lang="en-CA" sz="2800" dirty="0" err="1" smtClean="0">
                <a:solidFill>
                  <a:srgbClr val="FFC000"/>
                </a:solidFill>
              </a:rPr>
              <a:t>UMa</a:t>
            </a:r>
            <a:endParaRPr lang="en-CA" sz="2800" dirty="0" smtClean="0">
              <a:solidFill>
                <a:srgbClr val="FFC000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endParaRPr lang="en-CA" sz="2800" dirty="0" smtClean="0">
              <a:solidFill>
                <a:srgbClr val="FFC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46"/>
          </a:xfrm>
        </p:spPr>
        <p:txBody>
          <a:bodyPr/>
          <a:lstStyle/>
          <a:p>
            <a:r>
              <a:rPr lang="en-CA" dirty="0" smtClean="0">
                <a:solidFill>
                  <a:srgbClr val="FFC000"/>
                </a:solidFill>
              </a:rPr>
              <a:t>Observing – Meteor Showers</a:t>
            </a:r>
            <a:endParaRPr lang="en-CA" dirty="0">
              <a:solidFill>
                <a:srgbClr val="FFC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9512" y="6309320"/>
            <a:ext cx="48245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 smtClean="0"/>
              <a:t>Sky looking ENE at 5:30 am local time on Jan 4</a:t>
            </a:r>
            <a:endParaRPr lang="en-CA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124744"/>
            <a:ext cx="8568952" cy="5598384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CA" sz="2800" dirty="0" smtClean="0"/>
              <a:t/>
            </a:r>
            <a:br>
              <a:rPr lang="en-CA" sz="2800" dirty="0" smtClean="0"/>
            </a:br>
            <a:endParaRPr lang="en-CA" sz="2800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46"/>
          </a:xfrm>
        </p:spPr>
        <p:txBody>
          <a:bodyPr/>
          <a:lstStyle/>
          <a:p>
            <a:r>
              <a:rPr lang="en-CA" dirty="0" smtClean="0">
                <a:solidFill>
                  <a:srgbClr val="FFC000"/>
                </a:solidFill>
              </a:rPr>
              <a:t>The Quadrant or </a:t>
            </a:r>
            <a:r>
              <a:rPr lang="en-CA" i="1" dirty="0" err="1" smtClean="0">
                <a:solidFill>
                  <a:srgbClr val="FFC000"/>
                </a:solidFill>
              </a:rPr>
              <a:t>Quadrans</a:t>
            </a:r>
            <a:r>
              <a:rPr lang="en-CA" i="1" dirty="0" smtClean="0">
                <a:solidFill>
                  <a:srgbClr val="FFC000"/>
                </a:solidFill>
              </a:rPr>
              <a:t> </a:t>
            </a:r>
            <a:r>
              <a:rPr lang="en-CA" i="1" dirty="0" err="1" smtClean="0">
                <a:solidFill>
                  <a:srgbClr val="FFC000"/>
                </a:solidFill>
              </a:rPr>
              <a:t>Muralis</a:t>
            </a:r>
            <a:endParaRPr lang="en-CA" i="1" dirty="0">
              <a:solidFill>
                <a:srgbClr val="FFC000"/>
              </a:solidFill>
            </a:endParaRPr>
          </a:p>
        </p:txBody>
      </p:sp>
      <p:pic>
        <p:nvPicPr>
          <p:cNvPr id="5123" name="Picture 3" descr="D:\RASC TSTM December 2013\QuadransMurali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1076325"/>
            <a:ext cx="7277100" cy="5781675"/>
          </a:xfrm>
          <a:prstGeom prst="rect">
            <a:avLst/>
          </a:prstGeom>
          <a:noFill/>
        </p:spPr>
      </p:pic>
      <p:sp>
        <p:nvSpPr>
          <p:cNvPr id="5" name="Right Arrow 4"/>
          <p:cNvSpPr/>
          <p:nvPr/>
        </p:nvSpPr>
        <p:spPr>
          <a:xfrm>
            <a:off x="755576" y="1628800"/>
            <a:ext cx="1224136" cy="412624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:\Skylights\Rob Bullen_iss_Feb 26 20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08720"/>
            <a:ext cx="9144000" cy="7375161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8640960" cy="864096"/>
          </a:xfrm>
        </p:spPr>
        <p:txBody>
          <a:bodyPr>
            <a:normAutofit/>
          </a:bodyPr>
          <a:lstStyle/>
          <a:p>
            <a:r>
              <a:rPr lang="en-CA" dirty="0" smtClean="0">
                <a:solidFill>
                  <a:srgbClr val="FFC000"/>
                </a:solidFill>
              </a:rPr>
              <a:t>Observing Satellites – ISS Passes</a:t>
            </a:r>
            <a:endParaRPr lang="en-CA" dirty="0">
              <a:solidFill>
                <a:srgbClr val="FFC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4" y="1052736"/>
            <a:ext cx="9145016" cy="5400600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CA" sz="2800" dirty="0" smtClean="0">
                <a:solidFill>
                  <a:srgbClr val="FFC000"/>
                </a:solidFill>
              </a:rPr>
              <a:t>Current GTA </a:t>
            </a:r>
            <a:r>
              <a:rPr lang="en-CA" sz="2800" dirty="0" smtClean="0"/>
              <a:t>International Space Station </a:t>
            </a:r>
            <a:r>
              <a:rPr lang="en-CA" sz="2800" dirty="0" smtClean="0">
                <a:solidFill>
                  <a:srgbClr val="FFC000"/>
                </a:solidFill>
              </a:rPr>
              <a:t>(ISS) evening pass series lasts until Dec 10 (Most visible between 5:15 and 7 pm). A morning pass series runs from Dec 15 to Jan 8 (Most visible between 5:30 and 7 am). Another evening series commences on Jan 20. </a:t>
            </a:r>
          </a:p>
          <a:p>
            <a:pPr marL="0" indent="0">
              <a:spcBef>
                <a:spcPts val="0"/>
              </a:spcBef>
              <a:buNone/>
            </a:pPr>
            <a:endParaRPr lang="en-CA" sz="2800" dirty="0" smtClean="0">
              <a:solidFill>
                <a:srgbClr val="FFC000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CA" sz="2800" dirty="0" smtClean="0">
                <a:solidFill>
                  <a:srgbClr val="FFC000"/>
                </a:solidFill>
              </a:rPr>
              <a:t>Some higher/brighter ones include*:</a:t>
            </a:r>
          </a:p>
          <a:p>
            <a:pPr>
              <a:buNone/>
            </a:pPr>
            <a:r>
              <a:rPr lang="en-CA" sz="2000" dirty="0" smtClean="0">
                <a:solidFill>
                  <a:srgbClr val="FFC000"/>
                </a:solidFill>
              </a:rPr>
              <a:t>Date		Time				Direction	Alt.	Mag.</a:t>
            </a:r>
          </a:p>
          <a:p>
            <a:pPr>
              <a:buNone/>
            </a:pPr>
            <a:r>
              <a:rPr lang="en-CA" sz="2000" dirty="0" smtClean="0">
                <a:solidFill>
                  <a:srgbClr val="FF0000"/>
                </a:solidFill>
              </a:rPr>
              <a:t>Mon, 19-Dec	6:48 am to 6:54 am	moves SW to ENE		83°	-3.7</a:t>
            </a:r>
          </a:p>
          <a:p>
            <a:pPr>
              <a:buNone/>
            </a:pPr>
            <a:r>
              <a:rPr lang="en-CA" sz="2000" dirty="0" smtClean="0">
                <a:solidFill>
                  <a:srgbClr val="FFC000"/>
                </a:solidFill>
              </a:rPr>
              <a:t>Wed, 21-Dec	6:48 am to 6:54 am	moves W to NE		44°	-3.4</a:t>
            </a:r>
          </a:p>
          <a:p>
            <a:pPr>
              <a:buNone/>
            </a:pPr>
            <a:r>
              <a:rPr lang="en-CA" sz="2000" dirty="0" smtClean="0">
                <a:solidFill>
                  <a:srgbClr val="FFC000"/>
                </a:solidFill>
              </a:rPr>
              <a:t>Thu, 22-Dec	6:02 am to 6:06 am	moves WNW to NE	66°	-3.9</a:t>
            </a:r>
          </a:p>
          <a:p>
            <a:pPr>
              <a:buNone/>
            </a:pPr>
            <a:r>
              <a:rPr lang="en-CA" sz="2000" dirty="0" smtClean="0">
                <a:solidFill>
                  <a:srgbClr val="FFC000"/>
                </a:solidFill>
              </a:rPr>
              <a:t>Mon, 3-Jan	6:02 am to 6:06 am	moves N to ESE		58°	-3.5</a:t>
            </a:r>
          </a:p>
          <a:p>
            <a:pPr>
              <a:buNone/>
            </a:pPr>
            <a:r>
              <a:rPr lang="en-CA" sz="2000" dirty="0" smtClean="0">
                <a:solidFill>
                  <a:srgbClr val="FFC000"/>
                </a:solidFill>
              </a:rPr>
              <a:t>*far future predicted times may shift slightly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292080" y="6309320"/>
            <a:ext cx="34131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 smtClean="0">
                <a:solidFill>
                  <a:srgbClr val="FFC000"/>
                </a:solidFill>
              </a:rPr>
              <a:t>Image by </a:t>
            </a:r>
            <a:r>
              <a:rPr lang="en-CA" dirty="0" smtClean="0"/>
              <a:t>Rob </a:t>
            </a:r>
            <a:r>
              <a:rPr lang="en-CA" dirty="0" err="1" smtClean="0"/>
              <a:t>Bullen</a:t>
            </a:r>
            <a:r>
              <a:rPr lang="en-CA" dirty="0" smtClean="0">
                <a:solidFill>
                  <a:srgbClr val="FFC000"/>
                </a:solidFill>
              </a:rPr>
              <a:t>, Feb 26, 2011</a:t>
            </a:r>
            <a:endParaRPr lang="en-CA" dirty="0">
              <a:solidFill>
                <a:srgbClr val="FFC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D:\RASC TC TSTM Dec 12 2018 to Jan 30 2019\Meridian Jan 5 2019 at 7 pm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12000" y="1332000"/>
            <a:ext cx="10363198" cy="5534643"/>
          </a:xfrm>
          <a:prstGeom prst="rect">
            <a:avLst/>
          </a:prstGeom>
          <a:noFill/>
        </p:spPr>
      </p:pic>
      <p:sp>
        <p:nvSpPr>
          <p:cNvPr id="7" name="Oval 6"/>
          <p:cNvSpPr/>
          <p:nvPr/>
        </p:nvSpPr>
        <p:spPr>
          <a:xfrm>
            <a:off x="2555776" y="548680"/>
            <a:ext cx="4104456" cy="4032448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340768"/>
          </a:xfrm>
        </p:spPr>
        <p:txBody>
          <a:bodyPr>
            <a:normAutofit fontScale="90000"/>
          </a:bodyPr>
          <a:lstStyle/>
          <a:p>
            <a:r>
              <a:rPr lang="en-CA" dirty="0" smtClean="0">
                <a:solidFill>
                  <a:srgbClr val="FFC000"/>
                </a:solidFill>
              </a:rPr>
              <a:t>Constellations on the Meridian</a:t>
            </a:r>
            <a:br>
              <a:rPr lang="en-CA" dirty="0" smtClean="0">
                <a:solidFill>
                  <a:srgbClr val="FFC000"/>
                </a:solidFill>
              </a:rPr>
            </a:br>
            <a:r>
              <a:rPr lang="en-CA" dirty="0" smtClean="0">
                <a:solidFill>
                  <a:srgbClr val="FFC000"/>
                </a:solidFill>
              </a:rPr>
              <a:t>in Late December</a:t>
            </a:r>
            <a:endParaRPr lang="en-CA" dirty="0">
              <a:solidFill>
                <a:srgbClr val="FFC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8596" y="1484784"/>
            <a:ext cx="3927380" cy="5373216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CA" sz="2800" dirty="0" smtClean="0"/>
              <a:t>8 pm: </a:t>
            </a:r>
            <a:r>
              <a:rPr lang="en-CA" sz="2800" dirty="0" smtClean="0">
                <a:solidFill>
                  <a:srgbClr val="FFC000"/>
                </a:solidFill>
              </a:rPr>
              <a:t>Sculptor,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CA" sz="2800" dirty="0" err="1" smtClean="0">
                <a:solidFill>
                  <a:srgbClr val="FFC000"/>
                </a:solidFill>
              </a:rPr>
              <a:t>Fornax</a:t>
            </a:r>
            <a:r>
              <a:rPr lang="en-CA" sz="2800" dirty="0" smtClean="0">
                <a:solidFill>
                  <a:srgbClr val="FFC000"/>
                </a:solidFill>
              </a:rPr>
              <a:t>, </a:t>
            </a:r>
            <a:r>
              <a:rPr lang="en-CA" sz="2800" dirty="0" err="1" smtClean="0">
                <a:solidFill>
                  <a:srgbClr val="FFC000"/>
                </a:solidFill>
              </a:rPr>
              <a:t>Cetus</a:t>
            </a:r>
            <a:r>
              <a:rPr lang="en-CA" sz="2800" dirty="0" smtClean="0">
                <a:solidFill>
                  <a:srgbClr val="FFC000"/>
                </a:solidFill>
              </a:rPr>
              <a:t>,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CA" sz="2800" dirty="0" smtClean="0">
                <a:solidFill>
                  <a:srgbClr val="FFFF00"/>
                </a:solidFill>
              </a:rPr>
              <a:t>Eastern Pisces, Aries, Triangulum,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CA" sz="2800" dirty="0" smtClean="0">
                <a:solidFill>
                  <a:srgbClr val="FFFF00"/>
                </a:solidFill>
              </a:rPr>
              <a:t>Andromeda,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CA" sz="2800" dirty="0" smtClean="0">
                <a:solidFill>
                  <a:srgbClr val="FFFF00"/>
                </a:solidFill>
              </a:rPr>
              <a:t>Western Perseus,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CA" sz="2800" dirty="0" smtClean="0">
                <a:solidFill>
                  <a:srgbClr val="FFFF00"/>
                </a:solidFill>
              </a:rPr>
              <a:t>and Cassiopeia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652120" y="6525344"/>
            <a:ext cx="3491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 smtClean="0"/>
              <a:t>View south at 8 pm on Dec 22</a:t>
            </a:r>
            <a:endParaRPr lang="en-CA" dirty="0"/>
          </a:p>
        </p:txBody>
      </p:sp>
      <p:sp>
        <p:nvSpPr>
          <p:cNvPr id="8" name="TextBox 7"/>
          <p:cNvSpPr txBox="1"/>
          <p:nvPr/>
        </p:nvSpPr>
        <p:spPr>
          <a:xfrm>
            <a:off x="6660232" y="1988840"/>
            <a:ext cx="18421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000" dirty="0" smtClean="0">
                <a:solidFill>
                  <a:srgbClr val="FFFF00"/>
                </a:solidFill>
              </a:rPr>
              <a:t>&lt; 1.5 air masses</a:t>
            </a:r>
            <a:endParaRPr lang="en-CA" sz="20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D:\RASC TC TSTM Dec 12 2018 to Jan 30 2019\Meridian Jan 5 2019 at 9 pm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12000" y="1332000"/>
            <a:ext cx="10360456" cy="5533178"/>
          </a:xfrm>
          <a:prstGeom prst="rect">
            <a:avLst/>
          </a:prstGeom>
          <a:noFill/>
        </p:spPr>
      </p:pic>
      <p:sp>
        <p:nvSpPr>
          <p:cNvPr id="7" name="Oval 6"/>
          <p:cNvSpPr/>
          <p:nvPr/>
        </p:nvSpPr>
        <p:spPr>
          <a:xfrm>
            <a:off x="2555776" y="548680"/>
            <a:ext cx="4104456" cy="4032448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340768"/>
          </a:xfrm>
        </p:spPr>
        <p:txBody>
          <a:bodyPr>
            <a:normAutofit fontScale="90000"/>
          </a:bodyPr>
          <a:lstStyle/>
          <a:p>
            <a:r>
              <a:rPr lang="en-CA" dirty="0" smtClean="0">
                <a:solidFill>
                  <a:srgbClr val="FFC000"/>
                </a:solidFill>
              </a:rPr>
              <a:t>Constellations on the Meridian</a:t>
            </a:r>
            <a:br>
              <a:rPr lang="en-CA" dirty="0" smtClean="0">
                <a:solidFill>
                  <a:srgbClr val="FFC000"/>
                </a:solidFill>
              </a:rPr>
            </a:br>
            <a:r>
              <a:rPr lang="en-CA" dirty="0" smtClean="0">
                <a:solidFill>
                  <a:srgbClr val="FFC000"/>
                </a:solidFill>
              </a:rPr>
              <a:t>in Late December</a:t>
            </a:r>
            <a:endParaRPr lang="en-CA" dirty="0">
              <a:solidFill>
                <a:srgbClr val="FFC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8596" y="1484784"/>
            <a:ext cx="3927380" cy="5373216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CA" sz="2800" dirty="0" smtClean="0"/>
              <a:t>10 pm: </a:t>
            </a:r>
            <a:r>
              <a:rPr lang="en-CA" sz="2800" dirty="0" err="1" smtClean="0">
                <a:solidFill>
                  <a:srgbClr val="FFC000"/>
                </a:solidFill>
              </a:rPr>
              <a:t>Fornax</a:t>
            </a:r>
            <a:r>
              <a:rPr lang="en-CA" sz="2800" dirty="0" smtClean="0">
                <a:solidFill>
                  <a:srgbClr val="FFC000"/>
                </a:solidFill>
              </a:rPr>
              <a:t>,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CA" sz="2800" dirty="0" err="1" smtClean="0">
                <a:solidFill>
                  <a:srgbClr val="FFC000"/>
                </a:solidFill>
              </a:rPr>
              <a:t>Eridanus</a:t>
            </a:r>
            <a:r>
              <a:rPr lang="en-CA" sz="2800" dirty="0" smtClean="0">
                <a:solidFill>
                  <a:srgbClr val="FFC000"/>
                </a:solidFill>
              </a:rPr>
              <a:t>, </a:t>
            </a:r>
            <a:r>
              <a:rPr lang="en-CA" sz="2800" dirty="0" smtClean="0">
                <a:solidFill>
                  <a:srgbClr val="FFFF00"/>
                </a:solidFill>
              </a:rPr>
              <a:t>NE </a:t>
            </a:r>
            <a:r>
              <a:rPr lang="en-CA" sz="2800" dirty="0" err="1" smtClean="0">
                <a:solidFill>
                  <a:srgbClr val="FFFF00"/>
                </a:solidFill>
              </a:rPr>
              <a:t>Cetus</a:t>
            </a:r>
            <a:r>
              <a:rPr lang="en-CA" sz="2800" dirty="0" smtClean="0">
                <a:solidFill>
                  <a:srgbClr val="FFFF00"/>
                </a:solidFill>
              </a:rPr>
              <a:t>, Taurus,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CA" sz="2800" dirty="0" smtClean="0">
                <a:solidFill>
                  <a:srgbClr val="FFFF00"/>
                </a:solidFill>
              </a:rPr>
              <a:t>Eastern Aries,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CA" sz="2800" dirty="0" smtClean="0">
                <a:solidFill>
                  <a:srgbClr val="FFFF00"/>
                </a:solidFill>
              </a:rPr>
              <a:t>Perseus, and </a:t>
            </a:r>
            <a:r>
              <a:rPr lang="en-CA" sz="2800" dirty="0" err="1" smtClean="0">
                <a:solidFill>
                  <a:srgbClr val="FFFF00"/>
                </a:solidFill>
              </a:rPr>
              <a:t>Camelopardalis</a:t>
            </a:r>
            <a:r>
              <a:rPr lang="en-CA" sz="2800" dirty="0" smtClean="0">
                <a:solidFill>
                  <a:srgbClr val="FFFF00"/>
                </a:solidFill>
              </a:rPr>
              <a:t>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652120" y="6525344"/>
            <a:ext cx="3491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 smtClean="0"/>
              <a:t>View south at 10 pm on Dec 22</a:t>
            </a:r>
            <a:endParaRPr lang="en-CA" dirty="0"/>
          </a:p>
        </p:txBody>
      </p:sp>
      <p:sp>
        <p:nvSpPr>
          <p:cNvPr id="8" name="TextBox 7"/>
          <p:cNvSpPr txBox="1"/>
          <p:nvPr/>
        </p:nvSpPr>
        <p:spPr>
          <a:xfrm>
            <a:off x="6660232" y="1988840"/>
            <a:ext cx="18421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000" dirty="0" smtClean="0">
                <a:solidFill>
                  <a:srgbClr val="FFFF00"/>
                </a:solidFill>
              </a:rPr>
              <a:t>&lt; 1.5 air masses</a:t>
            </a:r>
            <a:endParaRPr lang="en-CA" sz="20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864096"/>
          </a:xfrm>
        </p:spPr>
        <p:txBody>
          <a:bodyPr>
            <a:normAutofit/>
          </a:bodyPr>
          <a:lstStyle/>
          <a:p>
            <a:r>
              <a:rPr lang="en-CA" dirty="0" smtClean="0">
                <a:solidFill>
                  <a:srgbClr val="FFC000"/>
                </a:solidFill>
              </a:rPr>
              <a:t>Acknowledgements</a:t>
            </a:r>
            <a:endParaRPr lang="en-CA" dirty="0">
              <a:solidFill>
                <a:srgbClr val="FFC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980728"/>
            <a:ext cx="8784976" cy="5688632"/>
          </a:xfrm>
        </p:spPr>
        <p:txBody>
          <a:bodyPr>
            <a:noAutofit/>
          </a:bodyPr>
          <a:lstStyle/>
          <a:p>
            <a:pPr algn="ctr">
              <a:spcAft>
                <a:spcPts val="1000"/>
              </a:spcAft>
              <a:buNone/>
            </a:pPr>
            <a:endParaRPr lang="en-CA" dirty="0" smtClean="0">
              <a:solidFill>
                <a:srgbClr val="FFC000"/>
              </a:solidFill>
            </a:endParaRPr>
          </a:p>
          <a:p>
            <a:pPr algn="ctr">
              <a:spcAft>
                <a:spcPts val="1000"/>
              </a:spcAft>
              <a:buNone/>
            </a:pPr>
            <a:r>
              <a:rPr lang="en-CA" dirty="0" smtClean="0">
                <a:solidFill>
                  <a:srgbClr val="FFC000"/>
                </a:solidFill>
              </a:rPr>
              <a:t>Member images used with permission</a:t>
            </a:r>
          </a:p>
          <a:p>
            <a:pPr algn="ctr">
              <a:spcAft>
                <a:spcPts val="1000"/>
              </a:spcAft>
              <a:buNone/>
            </a:pPr>
            <a:endParaRPr lang="en-CA" dirty="0" smtClean="0">
              <a:solidFill>
                <a:srgbClr val="FFC000"/>
              </a:solidFill>
            </a:endParaRPr>
          </a:p>
          <a:p>
            <a:pPr algn="ctr">
              <a:spcAft>
                <a:spcPts val="1000"/>
              </a:spcAft>
              <a:buNone/>
            </a:pPr>
            <a:endParaRPr lang="en-CA" dirty="0" smtClean="0">
              <a:solidFill>
                <a:srgbClr val="FFC000"/>
              </a:solidFill>
            </a:endParaRPr>
          </a:p>
          <a:p>
            <a:pPr algn="ctr">
              <a:spcAft>
                <a:spcPts val="1000"/>
              </a:spcAft>
              <a:buNone/>
            </a:pPr>
            <a:r>
              <a:rPr lang="en-CA" dirty="0" smtClean="0">
                <a:solidFill>
                  <a:srgbClr val="FFC000"/>
                </a:solidFill>
              </a:rPr>
              <a:t>Stephen McKinney</a:t>
            </a:r>
          </a:p>
          <a:p>
            <a:pPr algn="ctr">
              <a:spcAft>
                <a:spcPts val="1000"/>
              </a:spcAft>
              <a:buNone/>
            </a:pPr>
            <a:r>
              <a:rPr lang="en-CA" dirty="0" smtClean="0">
                <a:solidFill>
                  <a:srgbClr val="FFC000"/>
                </a:solidFill>
              </a:rPr>
              <a:t>Michael Watson</a:t>
            </a:r>
          </a:p>
          <a:p>
            <a:pPr algn="ctr">
              <a:spcAft>
                <a:spcPts val="1000"/>
              </a:spcAft>
              <a:buNone/>
            </a:pPr>
            <a:r>
              <a:rPr lang="en-CA" dirty="0" smtClean="0">
                <a:solidFill>
                  <a:srgbClr val="FFC000"/>
                </a:solidFill>
              </a:rPr>
              <a:t>Lynn </a:t>
            </a:r>
            <a:r>
              <a:rPr lang="en-CA" dirty="0" err="1" smtClean="0">
                <a:solidFill>
                  <a:srgbClr val="FFC000"/>
                </a:solidFill>
              </a:rPr>
              <a:t>Hilborn</a:t>
            </a:r>
            <a:endParaRPr lang="en-CA" dirty="0" smtClean="0">
              <a:solidFill>
                <a:srgbClr val="FFC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D:\RASC TC TSTM Dec 12 2018 to Jan 30 2019\Meridian Jan 5 2019 at 11 pm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12000" y="1332000"/>
            <a:ext cx="10360456" cy="5533178"/>
          </a:xfrm>
          <a:prstGeom prst="rect">
            <a:avLst/>
          </a:prstGeom>
          <a:noFill/>
        </p:spPr>
      </p:pic>
      <p:sp>
        <p:nvSpPr>
          <p:cNvPr id="7" name="Oval 6"/>
          <p:cNvSpPr/>
          <p:nvPr/>
        </p:nvSpPr>
        <p:spPr>
          <a:xfrm>
            <a:off x="2555776" y="548680"/>
            <a:ext cx="4104456" cy="4032448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340768"/>
          </a:xfrm>
        </p:spPr>
        <p:txBody>
          <a:bodyPr>
            <a:normAutofit fontScale="90000"/>
          </a:bodyPr>
          <a:lstStyle/>
          <a:p>
            <a:r>
              <a:rPr lang="en-CA" dirty="0" smtClean="0">
                <a:solidFill>
                  <a:srgbClr val="FFC000"/>
                </a:solidFill>
              </a:rPr>
              <a:t>Constellations on the Meridian</a:t>
            </a:r>
            <a:br>
              <a:rPr lang="en-CA" dirty="0" smtClean="0">
                <a:solidFill>
                  <a:srgbClr val="FFC000"/>
                </a:solidFill>
              </a:rPr>
            </a:br>
            <a:r>
              <a:rPr lang="en-CA" dirty="0" smtClean="0">
                <a:solidFill>
                  <a:srgbClr val="FFC000"/>
                </a:solidFill>
              </a:rPr>
              <a:t>in Late December</a:t>
            </a:r>
            <a:endParaRPr lang="en-CA" dirty="0">
              <a:solidFill>
                <a:srgbClr val="FFC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8596" y="1484784"/>
            <a:ext cx="3927380" cy="5373216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CA" sz="2800" dirty="0" smtClean="0"/>
              <a:t>12 am: </a:t>
            </a:r>
            <a:r>
              <a:rPr lang="en-CA" sz="2800" dirty="0" smtClean="0">
                <a:solidFill>
                  <a:srgbClr val="FFC000"/>
                </a:solidFill>
              </a:rPr>
              <a:t>Columba,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CA" sz="2800" dirty="0" smtClean="0">
                <a:solidFill>
                  <a:srgbClr val="FFC000"/>
                </a:solidFill>
              </a:rPr>
              <a:t>Lepus, </a:t>
            </a:r>
            <a:r>
              <a:rPr lang="en-CA" sz="2800" dirty="0" smtClean="0">
                <a:solidFill>
                  <a:srgbClr val="FFFF00"/>
                </a:solidFill>
              </a:rPr>
              <a:t>Orion,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CA" sz="2800" dirty="0" smtClean="0">
                <a:solidFill>
                  <a:srgbClr val="FFFF00"/>
                </a:solidFill>
              </a:rPr>
              <a:t>Western Gemini,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CA" sz="2800" dirty="0" smtClean="0">
                <a:solidFill>
                  <a:srgbClr val="FFFF00"/>
                </a:solidFill>
              </a:rPr>
              <a:t>Eastern Taurus,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CA" sz="2800" dirty="0" smtClean="0">
                <a:solidFill>
                  <a:srgbClr val="FFFF00"/>
                </a:solidFill>
              </a:rPr>
              <a:t>Auriga, Western Lynx,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CA" sz="2800" dirty="0" smtClean="0">
                <a:solidFill>
                  <a:srgbClr val="FFFF00"/>
                </a:solidFill>
              </a:rPr>
              <a:t>and Camelopardalis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652120" y="6525344"/>
            <a:ext cx="3491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 smtClean="0"/>
              <a:t>View south at 12 am on Dec 22</a:t>
            </a:r>
            <a:endParaRPr lang="en-CA" dirty="0"/>
          </a:p>
        </p:txBody>
      </p:sp>
      <p:sp>
        <p:nvSpPr>
          <p:cNvPr id="8" name="TextBox 7"/>
          <p:cNvSpPr txBox="1"/>
          <p:nvPr/>
        </p:nvSpPr>
        <p:spPr>
          <a:xfrm>
            <a:off x="6660232" y="1988840"/>
            <a:ext cx="18421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000" dirty="0" smtClean="0">
                <a:solidFill>
                  <a:srgbClr val="FFFF00"/>
                </a:solidFill>
              </a:rPr>
              <a:t>&lt; 1.5 air masses</a:t>
            </a:r>
            <a:endParaRPr lang="en-CA" sz="20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D:\RASC TC TSTM Dec 12 2018 to Jan 30 2019\Meridian Jan 6 2019 at 1 am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12000" y="1332000"/>
            <a:ext cx="10360456" cy="5533178"/>
          </a:xfrm>
          <a:prstGeom prst="rect">
            <a:avLst/>
          </a:prstGeom>
          <a:noFill/>
        </p:spPr>
      </p:pic>
      <p:sp>
        <p:nvSpPr>
          <p:cNvPr id="7" name="Oval 6"/>
          <p:cNvSpPr/>
          <p:nvPr/>
        </p:nvSpPr>
        <p:spPr>
          <a:xfrm>
            <a:off x="2555776" y="548680"/>
            <a:ext cx="4104456" cy="4032448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340768"/>
          </a:xfrm>
        </p:spPr>
        <p:txBody>
          <a:bodyPr>
            <a:normAutofit fontScale="90000"/>
          </a:bodyPr>
          <a:lstStyle/>
          <a:p>
            <a:r>
              <a:rPr lang="en-CA" dirty="0" smtClean="0">
                <a:solidFill>
                  <a:srgbClr val="FFC000"/>
                </a:solidFill>
              </a:rPr>
              <a:t>Constellations on the Meridian</a:t>
            </a:r>
            <a:br>
              <a:rPr lang="en-CA" dirty="0" smtClean="0">
                <a:solidFill>
                  <a:srgbClr val="FFC000"/>
                </a:solidFill>
              </a:rPr>
            </a:br>
            <a:r>
              <a:rPr lang="en-CA" dirty="0" smtClean="0">
                <a:solidFill>
                  <a:srgbClr val="FFC000"/>
                </a:solidFill>
              </a:rPr>
              <a:t>in Early January</a:t>
            </a:r>
            <a:endParaRPr lang="en-CA" dirty="0">
              <a:solidFill>
                <a:srgbClr val="FFC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8596" y="1484784"/>
            <a:ext cx="3927380" cy="5373216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CA" sz="2800" dirty="0" smtClean="0"/>
              <a:t>2 am: </a:t>
            </a:r>
            <a:r>
              <a:rPr lang="en-CA" sz="2800" dirty="0" smtClean="0">
                <a:solidFill>
                  <a:srgbClr val="FFC000"/>
                </a:solidFill>
              </a:rPr>
              <a:t>Puppis,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CA" sz="2800" dirty="0" smtClean="0">
                <a:solidFill>
                  <a:srgbClr val="FFC000"/>
                </a:solidFill>
              </a:rPr>
              <a:t>Canis Major,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CA" sz="2800" dirty="0" err="1" smtClean="0">
                <a:solidFill>
                  <a:srgbClr val="FFFF00"/>
                </a:solidFill>
              </a:rPr>
              <a:t>Monoceros</a:t>
            </a:r>
            <a:r>
              <a:rPr lang="en-CA" sz="2800" dirty="0" smtClean="0">
                <a:solidFill>
                  <a:srgbClr val="FFFF00"/>
                </a:solidFill>
              </a:rPr>
              <a:t>,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CA" sz="2800" dirty="0" smtClean="0">
                <a:solidFill>
                  <a:srgbClr val="FFFF00"/>
                </a:solidFill>
              </a:rPr>
              <a:t>Canis Minor,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CA" sz="2800" dirty="0" smtClean="0">
                <a:solidFill>
                  <a:srgbClr val="FFFF00"/>
                </a:solidFill>
              </a:rPr>
              <a:t>Eastern Gemini,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CA" sz="2800" dirty="0" smtClean="0">
                <a:solidFill>
                  <a:srgbClr val="FFFF00"/>
                </a:solidFill>
              </a:rPr>
              <a:t>Western Cancer,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CA" sz="2800" dirty="0" smtClean="0">
                <a:solidFill>
                  <a:srgbClr val="FFFF00"/>
                </a:solidFill>
              </a:rPr>
              <a:t>and Lynx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652120" y="6525344"/>
            <a:ext cx="3491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 smtClean="0"/>
              <a:t>View south at 2 am on Dec 23</a:t>
            </a:r>
            <a:endParaRPr lang="en-CA" dirty="0"/>
          </a:p>
        </p:txBody>
      </p:sp>
      <p:sp>
        <p:nvSpPr>
          <p:cNvPr id="8" name="TextBox 7"/>
          <p:cNvSpPr txBox="1"/>
          <p:nvPr/>
        </p:nvSpPr>
        <p:spPr>
          <a:xfrm>
            <a:off x="6660232" y="1988840"/>
            <a:ext cx="18421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000" dirty="0" smtClean="0">
                <a:solidFill>
                  <a:srgbClr val="FFFF00"/>
                </a:solidFill>
              </a:rPr>
              <a:t>&lt; 1.5 air masses</a:t>
            </a:r>
            <a:endParaRPr lang="en-CA" sz="20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Astronomy The Art\Andromeda Galaxy 1 by Malcolm Park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68560" y="79248"/>
            <a:ext cx="10160000" cy="6778752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116632"/>
            <a:ext cx="8640960" cy="864096"/>
          </a:xfrm>
        </p:spPr>
        <p:txBody>
          <a:bodyPr>
            <a:normAutofit/>
          </a:bodyPr>
          <a:lstStyle/>
          <a:p>
            <a:r>
              <a:rPr lang="en-CA" dirty="0" smtClean="0">
                <a:solidFill>
                  <a:srgbClr val="FFC000"/>
                </a:solidFill>
              </a:rPr>
              <a:t>Early Winter Star Party Targets</a:t>
            </a:r>
            <a:endParaRPr lang="en-CA" dirty="0">
              <a:solidFill>
                <a:srgbClr val="FFC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908720"/>
            <a:ext cx="8964488" cy="5949280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CA" sz="2400" dirty="0" smtClean="0"/>
              <a:t>Holiday Packages</a:t>
            </a:r>
            <a:r>
              <a:rPr lang="en-CA" sz="2400" dirty="0" smtClean="0">
                <a:solidFill>
                  <a:srgbClr val="FFC000"/>
                </a:solidFill>
              </a:rPr>
              <a:t> - Winter Milky Way, Orion’s Belt, Hyades in Taurus, Square of Pegasus </a:t>
            </a:r>
            <a:r>
              <a:rPr lang="en-CA" sz="2200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(eye / </a:t>
            </a:r>
            <a:r>
              <a:rPr lang="en-CA" sz="2200" dirty="0" err="1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binos</a:t>
            </a:r>
            <a:r>
              <a:rPr lang="en-CA" sz="2200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)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CA" sz="2400" dirty="0" smtClean="0"/>
              <a:t>Christmas Lights </a:t>
            </a:r>
            <a:r>
              <a:rPr lang="en-CA" sz="2400" dirty="0" smtClean="0">
                <a:solidFill>
                  <a:srgbClr val="FFC000"/>
                </a:solidFill>
              </a:rPr>
              <a:t>– NGC457 Owl/ET (</a:t>
            </a:r>
            <a:r>
              <a:rPr lang="en-CA" sz="2400" dirty="0" err="1" smtClean="0">
                <a:solidFill>
                  <a:srgbClr val="FFC000"/>
                </a:solidFill>
              </a:rPr>
              <a:t>Cas</a:t>
            </a:r>
            <a:r>
              <a:rPr lang="en-CA" sz="2400" dirty="0" smtClean="0">
                <a:solidFill>
                  <a:srgbClr val="FFC000"/>
                </a:solidFill>
              </a:rPr>
              <a:t>), NGC884, 869 Double Cluster (Per), M45 The Pleiades (Tau), etc. </a:t>
            </a:r>
            <a:r>
              <a:rPr lang="en-CA" sz="2200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(</a:t>
            </a:r>
            <a:r>
              <a:rPr lang="en-CA" sz="2200" dirty="0" err="1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binos</a:t>
            </a:r>
            <a:r>
              <a:rPr lang="en-CA" sz="2200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 / telescope)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CA" sz="2400" dirty="0" smtClean="0"/>
              <a:t>Festive Candles </a:t>
            </a:r>
            <a:r>
              <a:rPr lang="en-CA" sz="2400" dirty="0" smtClean="0">
                <a:solidFill>
                  <a:srgbClr val="FFC000"/>
                </a:solidFill>
              </a:rPr>
              <a:t>– M42 Orion Nebula and M78 (</a:t>
            </a:r>
            <a:r>
              <a:rPr lang="en-CA" sz="2400" dirty="0" err="1" smtClean="0">
                <a:solidFill>
                  <a:srgbClr val="FFC000"/>
                </a:solidFill>
              </a:rPr>
              <a:t>Ori</a:t>
            </a:r>
            <a:r>
              <a:rPr lang="en-CA" sz="2400" dirty="0" smtClean="0">
                <a:solidFill>
                  <a:srgbClr val="FFC000"/>
                </a:solidFill>
              </a:rPr>
              <a:t>), Heart &amp; Soul Nebulae (</a:t>
            </a:r>
            <a:r>
              <a:rPr lang="en-CA" sz="2400" dirty="0" err="1" smtClean="0">
                <a:solidFill>
                  <a:srgbClr val="FFC000"/>
                </a:solidFill>
              </a:rPr>
              <a:t>Cas</a:t>
            </a:r>
            <a:r>
              <a:rPr lang="en-CA" sz="2400" dirty="0" smtClean="0">
                <a:solidFill>
                  <a:srgbClr val="FFC000"/>
                </a:solidFill>
              </a:rPr>
              <a:t>), etc. </a:t>
            </a:r>
            <a:r>
              <a:rPr lang="en-CA" sz="2200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(</a:t>
            </a:r>
            <a:r>
              <a:rPr lang="en-CA" sz="2200" dirty="0" err="1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binos</a:t>
            </a:r>
            <a:r>
              <a:rPr lang="en-CA" sz="2200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 / telescope)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CA" sz="2400" dirty="0" smtClean="0"/>
              <a:t>Ornaments</a:t>
            </a:r>
            <a:r>
              <a:rPr lang="en-CA" sz="2400" dirty="0" smtClean="0">
                <a:solidFill>
                  <a:srgbClr val="FFC000"/>
                </a:solidFill>
              </a:rPr>
              <a:t> – M31 (And), M81, 82 </a:t>
            </a:r>
            <a:r>
              <a:rPr lang="en-CA" sz="2400" dirty="0" err="1" smtClean="0">
                <a:solidFill>
                  <a:srgbClr val="FFC000"/>
                </a:solidFill>
              </a:rPr>
              <a:t>Bode’s</a:t>
            </a:r>
            <a:r>
              <a:rPr lang="en-CA" sz="2400" dirty="0" smtClean="0">
                <a:solidFill>
                  <a:srgbClr val="FFC000"/>
                </a:solidFill>
              </a:rPr>
              <a:t> (</a:t>
            </a:r>
            <a:r>
              <a:rPr lang="en-CA" sz="2400" dirty="0" err="1" smtClean="0">
                <a:solidFill>
                  <a:srgbClr val="FFC000"/>
                </a:solidFill>
              </a:rPr>
              <a:t>Uma</a:t>
            </a:r>
            <a:r>
              <a:rPr lang="en-CA" sz="2400" dirty="0" smtClean="0">
                <a:solidFill>
                  <a:srgbClr val="FFC000"/>
                </a:solidFill>
              </a:rPr>
              <a:t>), Blinking Planetary (</a:t>
            </a:r>
            <a:r>
              <a:rPr lang="en-CA" sz="2400" dirty="0" err="1" smtClean="0">
                <a:solidFill>
                  <a:srgbClr val="FFC000"/>
                </a:solidFill>
              </a:rPr>
              <a:t>Cyg</a:t>
            </a:r>
            <a:r>
              <a:rPr lang="en-CA" sz="2400" dirty="0" smtClean="0">
                <a:solidFill>
                  <a:srgbClr val="FFC000"/>
                </a:solidFill>
              </a:rPr>
              <a:t>), M56 (Tri), Blue Snowball (And) </a:t>
            </a:r>
            <a:r>
              <a:rPr lang="en-CA" sz="2400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(</a:t>
            </a:r>
            <a:r>
              <a:rPr lang="en-CA" sz="2400" dirty="0" err="1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binos</a:t>
            </a:r>
            <a:r>
              <a:rPr lang="en-CA" sz="2400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 / telescope)</a:t>
            </a:r>
            <a:endParaRPr lang="en-CA" sz="2400" dirty="0" smtClean="0">
              <a:solidFill>
                <a:srgbClr val="FFC000"/>
              </a:solidFill>
            </a:endParaRP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CA" sz="2400" dirty="0" smtClean="0"/>
              <a:t>Make it a Double </a:t>
            </a:r>
            <a:r>
              <a:rPr lang="en-CA" sz="2400" dirty="0" smtClean="0">
                <a:solidFill>
                  <a:srgbClr val="FFC000"/>
                </a:solidFill>
              </a:rPr>
              <a:t>– Castor (Gem), </a:t>
            </a:r>
            <a:r>
              <a:rPr lang="en-CA" sz="2400" dirty="0" err="1" smtClean="0">
                <a:solidFill>
                  <a:srgbClr val="FFC000"/>
                </a:solidFill>
              </a:rPr>
              <a:t>Almaak</a:t>
            </a:r>
            <a:r>
              <a:rPr lang="en-CA" sz="2400" dirty="0" smtClean="0">
                <a:solidFill>
                  <a:srgbClr val="FFC000"/>
                </a:solidFill>
              </a:rPr>
              <a:t> (And), Polaris (</a:t>
            </a:r>
            <a:r>
              <a:rPr lang="en-CA" sz="2400" dirty="0" err="1" smtClean="0">
                <a:solidFill>
                  <a:srgbClr val="FFC000"/>
                </a:solidFill>
              </a:rPr>
              <a:t>UMi</a:t>
            </a:r>
            <a:r>
              <a:rPr lang="en-CA" sz="2400" dirty="0" smtClean="0">
                <a:solidFill>
                  <a:srgbClr val="FFC000"/>
                </a:solidFill>
              </a:rPr>
              <a:t>), etc.</a:t>
            </a:r>
            <a:r>
              <a:rPr lang="en-CA" sz="2200" dirty="0" smtClean="0">
                <a:solidFill>
                  <a:srgbClr val="FFC000"/>
                </a:solidFill>
              </a:rPr>
              <a:t>  </a:t>
            </a:r>
            <a:r>
              <a:rPr lang="en-CA" sz="2200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(</a:t>
            </a:r>
            <a:r>
              <a:rPr lang="en-CA" sz="2200" dirty="0" err="1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binos</a:t>
            </a:r>
            <a:r>
              <a:rPr lang="en-CA" sz="2200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 / telescope)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CA" sz="2400" dirty="0" smtClean="0"/>
              <a:t>Centerpieces </a:t>
            </a:r>
            <a:r>
              <a:rPr lang="en-CA" sz="2400" dirty="0" smtClean="0">
                <a:solidFill>
                  <a:srgbClr val="FFC000"/>
                </a:solidFill>
              </a:rPr>
              <a:t>- Betelgeuse and Rigel (</a:t>
            </a:r>
            <a:r>
              <a:rPr lang="en-CA" sz="2400" dirty="0" err="1" smtClean="0">
                <a:solidFill>
                  <a:srgbClr val="FFC000"/>
                </a:solidFill>
              </a:rPr>
              <a:t>Ori</a:t>
            </a:r>
            <a:r>
              <a:rPr lang="en-CA" sz="2400" dirty="0" smtClean="0">
                <a:solidFill>
                  <a:srgbClr val="FFC000"/>
                </a:solidFill>
              </a:rPr>
              <a:t>), Capella (</a:t>
            </a:r>
            <a:r>
              <a:rPr lang="en-CA" sz="2400" dirty="0" err="1" smtClean="0">
                <a:solidFill>
                  <a:srgbClr val="FFC000"/>
                </a:solidFill>
              </a:rPr>
              <a:t>Aur</a:t>
            </a:r>
            <a:r>
              <a:rPr lang="en-CA" sz="2400" dirty="0" smtClean="0">
                <a:solidFill>
                  <a:srgbClr val="FFC000"/>
                </a:solidFill>
              </a:rPr>
              <a:t>), Aldebaran (Tau)</a:t>
            </a:r>
            <a:r>
              <a:rPr lang="en-CA" sz="2200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(eye / </a:t>
            </a:r>
            <a:r>
              <a:rPr lang="en-CA" sz="2200" dirty="0" err="1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binos</a:t>
            </a:r>
            <a:r>
              <a:rPr lang="en-CA" sz="2200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 / telescope)</a:t>
            </a:r>
          </a:p>
          <a:p>
            <a:pPr>
              <a:buNone/>
            </a:pPr>
            <a:endParaRPr lang="en-CA" sz="2800" dirty="0" smtClean="0">
              <a:solidFill>
                <a:srgbClr val="FFC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139952" y="6309320"/>
            <a:ext cx="3960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 smtClean="0">
                <a:solidFill>
                  <a:srgbClr val="FFC000"/>
                </a:solidFill>
              </a:rPr>
              <a:t>Andromeda Galaxy by  </a:t>
            </a:r>
            <a:r>
              <a:rPr lang="en-CA" dirty="0" smtClean="0"/>
              <a:t>Malcolm Park </a:t>
            </a:r>
            <a:endParaRPr lang="en-CA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D:\Astronomy The Art\TrapeziumCluster_Francsics NASA Apod Jan 2 20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93090"/>
            <a:ext cx="9252520" cy="6664910"/>
          </a:xfrm>
          <a:prstGeom prst="rect">
            <a:avLst/>
          </a:prstGeom>
          <a:noFill/>
        </p:spPr>
      </p:pic>
      <p:sp>
        <p:nvSpPr>
          <p:cNvPr id="6" name="Subtitle 2"/>
          <p:cNvSpPr txBox="1">
            <a:spLocks/>
          </p:cNvSpPr>
          <p:nvPr/>
        </p:nvSpPr>
        <p:spPr>
          <a:xfrm>
            <a:off x="3635896" y="332656"/>
            <a:ext cx="5184576" cy="15841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CA" sz="6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THANK YOU!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987824" y="6309320"/>
            <a:ext cx="51125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 smtClean="0">
                <a:solidFill>
                  <a:srgbClr val="FFC000"/>
                </a:solidFill>
              </a:rPr>
              <a:t>Orion Nebula by  </a:t>
            </a:r>
            <a:r>
              <a:rPr lang="en-CA" dirty="0" err="1" smtClean="0"/>
              <a:t>László</a:t>
            </a:r>
            <a:r>
              <a:rPr lang="en-CA" dirty="0" smtClean="0"/>
              <a:t> </a:t>
            </a:r>
            <a:r>
              <a:rPr lang="en-CA" dirty="0" err="1" smtClean="0"/>
              <a:t>Francsics</a:t>
            </a:r>
            <a:r>
              <a:rPr lang="en-CA" dirty="0" smtClean="0">
                <a:solidFill>
                  <a:srgbClr val="FFC000"/>
                </a:solidFill>
              </a:rPr>
              <a:t>, APOD Jan 2, 2015</a:t>
            </a:r>
            <a:r>
              <a:rPr lang="en-CA" dirty="0" smtClean="0"/>
              <a:t> </a:t>
            </a:r>
            <a:endParaRPr lang="en-CA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D:\RASC TC TSTM Dec 7 2022 at Jan 4 2023\20221205rpfearth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6512" y="0"/>
            <a:ext cx="11333965" cy="6885384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864096"/>
          </a:xfrm>
        </p:spPr>
        <p:txBody>
          <a:bodyPr>
            <a:normAutofit/>
          </a:bodyPr>
          <a:lstStyle/>
          <a:p>
            <a:r>
              <a:rPr lang="en-CA" dirty="0" smtClean="0">
                <a:solidFill>
                  <a:srgbClr val="FFC000"/>
                </a:solidFill>
              </a:rPr>
              <a:t>TSTM – Headlines!</a:t>
            </a:r>
            <a:endParaRPr lang="en-CA" dirty="0">
              <a:solidFill>
                <a:srgbClr val="FFC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908720"/>
            <a:ext cx="8784976" cy="5760640"/>
          </a:xfrm>
        </p:spPr>
        <p:txBody>
          <a:bodyPr>
            <a:noAutofit/>
          </a:bodyPr>
          <a:lstStyle/>
          <a:p>
            <a:pPr algn="ctr">
              <a:spcBef>
                <a:spcPts val="0"/>
              </a:spcBef>
              <a:spcAft>
                <a:spcPts val="600"/>
              </a:spcAft>
              <a:buNone/>
            </a:pPr>
            <a:endParaRPr lang="en-CA" dirty="0" smtClean="0">
              <a:solidFill>
                <a:srgbClr val="FFC000"/>
              </a:solidFill>
            </a:endParaRPr>
          </a:p>
          <a:p>
            <a:pPr algn="ctr">
              <a:spcBef>
                <a:spcPts val="0"/>
              </a:spcBef>
              <a:spcAft>
                <a:spcPts val="600"/>
              </a:spcAft>
              <a:buNone/>
            </a:pPr>
            <a:r>
              <a:rPr lang="en-CA" dirty="0" smtClean="0">
                <a:solidFill>
                  <a:srgbClr val="FFC000"/>
                </a:solidFill>
              </a:rPr>
              <a:t>Dec 7 - Full Moon Occults Mars at Opposition </a:t>
            </a:r>
          </a:p>
          <a:p>
            <a:pPr algn="ctr">
              <a:spcBef>
                <a:spcPts val="0"/>
              </a:spcBef>
              <a:spcAft>
                <a:spcPts val="600"/>
              </a:spcAft>
              <a:buNone/>
            </a:pPr>
            <a:r>
              <a:rPr lang="en-CA" dirty="0" smtClean="0">
                <a:solidFill>
                  <a:srgbClr val="FFC000"/>
                </a:solidFill>
              </a:rPr>
              <a:t>11.5 hours of Imaging time!</a:t>
            </a:r>
          </a:p>
          <a:p>
            <a:pPr algn="ctr">
              <a:spcBef>
                <a:spcPts val="0"/>
              </a:spcBef>
              <a:spcAft>
                <a:spcPts val="600"/>
              </a:spcAft>
              <a:buNone/>
            </a:pPr>
            <a:r>
              <a:rPr lang="en-CA" dirty="0" smtClean="0">
                <a:solidFill>
                  <a:srgbClr val="FFC000"/>
                </a:solidFill>
              </a:rPr>
              <a:t>Dec 9 – Watch Algol Fade all evening</a:t>
            </a:r>
          </a:p>
          <a:p>
            <a:pPr algn="ctr">
              <a:spcBef>
                <a:spcPts val="0"/>
              </a:spcBef>
              <a:spcAft>
                <a:spcPts val="600"/>
              </a:spcAft>
              <a:buNone/>
            </a:pPr>
            <a:r>
              <a:rPr lang="en-CA" dirty="0" smtClean="0">
                <a:solidFill>
                  <a:srgbClr val="FFC000"/>
                </a:solidFill>
              </a:rPr>
              <a:t>Geminids, Ursids, and Quadrantids!</a:t>
            </a:r>
          </a:p>
          <a:p>
            <a:pPr algn="ctr">
              <a:spcBef>
                <a:spcPts val="0"/>
              </a:spcBef>
              <a:spcAft>
                <a:spcPts val="600"/>
              </a:spcAft>
              <a:buNone/>
            </a:pPr>
            <a:r>
              <a:rPr lang="en-CA" dirty="0" smtClean="0">
                <a:solidFill>
                  <a:srgbClr val="FFC000"/>
                </a:solidFill>
              </a:rPr>
              <a:t>Dec 21 – Mercury at Greatest Eastern Elongation</a:t>
            </a:r>
          </a:p>
          <a:p>
            <a:pPr algn="ctr">
              <a:spcBef>
                <a:spcPts val="0"/>
              </a:spcBef>
              <a:spcAft>
                <a:spcPts val="600"/>
              </a:spcAft>
              <a:buNone/>
            </a:pPr>
            <a:r>
              <a:rPr lang="en-CA" dirty="0" smtClean="0">
                <a:solidFill>
                  <a:srgbClr val="FFC000"/>
                </a:solidFill>
              </a:rPr>
              <a:t>Dec 21 – Northern Winter Solstice</a:t>
            </a:r>
          </a:p>
          <a:p>
            <a:pPr algn="ctr">
              <a:spcBef>
                <a:spcPts val="0"/>
              </a:spcBef>
              <a:spcAft>
                <a:spcPts val="600"/>
              </a:spcAft>
              <a:buNone/>
            </a:pPr>
            <a:r>
              <a:rPr lang="en-CA" dirty="0" smtClean="0">
                <a:solidFill>
                  <a:srgbClr val="FFC000"/>
                </a:solidFill>
              </a:rPr>
              <a:t>Dec 29 – Mercury passes 1.5° from Venus</a:t>
            </a:r>
          </a:p>
          <a:p>
            <a:pPr algn="ctr">
              <a:spcBef>
                <a:spcPts val="0"/>
              </a:spcBef>
              <a:spcAft>
                <a:spcPts val="600"/>
              </a:spcAft>
              <a:buNone/>
            </a:pPr>
            <a:endParaRPr lang="en-CA" dirty="0" smtClean="0">
              <a:solidFill>
                <a:srgbClr val="FFC000"/>
              </a:solidFill>
            </a:endParaRPr>
          </a:p>
          <a:p>
            <a:pPr algn="ctr">
              <a:spcBef>
                <a:spcPts val="0"/>
              </a:spcBef>
              <a:spcAft>
                <a:spcPts val="600"/>
              </a:spcAft>
              <a:buNone/>
            </a:pPr>
            <a:endParaRPr lang="en-CA" dirty="0" smtClean="0">
              <a:solidFill>
                <a:srgbClr val="FFC000"/>
              </a:solidFill>
            </a:endParaRPr>
          </a:p>
          <a:p>
            <a:pPr algn="ctr">
              <a:spcBef>
                <a:spcPts val="0"/>
              </a:spcBef>
              <a:spcAft>
                <a:spcPts val="600"/>
              </a:spcAft>
              <a:buNone/>
            </a:pPr>
            <a:endParaRPr lang="en-CA" dirty="0" smtClean="0">
              <a:solidFill>
                <a:srgbClr val="FFC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444208" y="6488668"/>
            <a:ext cx="30315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 smtClean="0">
                <a:solidFill>
                  <a:srgbClr val="FFC000"/>
                </a:solidFill>
              </a:rPr>
              <a:t>Artemis 1 - NASA TV image</a:t>
            </a:r>
            <a:endParaRPr lang="en-CA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:\RASC TC TSTM Dec 7 2022 at Jan 4 2023\starship-feb2022-879x48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044042" y="836712"/>
            <a:ext cx="10912810" cy="6021289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864096"/>
          </a:xfrm>
        </p:spPr>
        <p:txBody>
          <a:bodyPr>
            <a:normAutofit/>
          </a:bodyPr>
          <a:lstStyle/>
          <a:p>
            <a:r>
              <a:rPr lang="en-CA" dirty="0" smtClean="0">
                <a:solidFill>
                  <a:srgbClr val="FFC000"/>
                </a:solidFill>
              </a:rPr>
              <a:t>News – Space Exploration</a:t>
            </a:r>
            <a:endParaRPr lang="en-CA" dirty="0">
              <a:solidFill>
                <a:srgbClr val="FFC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1052736"/>
            <a:ext cx="8496944" cy="5616624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spcAft>
                <a:spcPts val="300"/>
              </a:spcAft>
              <a:buNone/>
            </a:pPr>
            <a:endParaRPr lang="en-CA" sz="2000" dirty="0" smtClean="0">
              <a:solidFill>
                <a:srgbClr val="C00000"/>
              </a:solidFill>
            </a:endParaRPr>
          </a:p>
          <a:p>
            <a:pPr marL="0" indent="0">
              <a:spcBef>
                <a:spcPts val="0"/>
              </a:spcBef>
              <a:spcAft>
                <a:spcPts val="300"/>
              </a:spcAft>
              <a:buNone/>
            </a:pPr>
            <a:endParaRPr lang="en-CA" sz="2000" dirty="0" smtClean="0">
              <a:solidFill>
                <a:srgbClr val="C00000"/>
              </a:solidFill>
            </a:endParaRPr>
          </a:p>
          <a:p>
            <a:pPr marL="0" indent="0">
              <a:spcBef>
                <a:spcPts val="0"/>
              </a:spcBef>
              <a:spcAft>
                <a:spcPts val="300"/>
              </a:spcAft>
              <a:buNone/>
            </a:pPr>
            <a:endParaRPr lang="en-CA" sz="2000" dirty="0" smtClean="0">
              <a:solidFill>
                <a:srgbClr val="C00000"/>
              </a:solidFill>
            </a:endParaRPr>
          </a:p>
          <a:p>
            <a:pPr marL="0" indent="0">
              <a:spcBef>
                <a:spcPts val="0"/>
              </a:spcBef>
              <a:spcAft>
                <a:spcPts val="300"/>
              </a:spcAft>
              <a:buNone/>
            </a:pPr>
            <a:endParaRPr lang="en-CA" sz="2000" dirty="0" smtClean="0">
              <a:solidFill>
                <a:srgbClr val="C00000"/>
              </a:solidFill>
            </a:endParaRPr>
          </a:p>
          <a:p>
            <a:pPr marL="0" indent="0">
              <a:spcBef>
                <a:spcPts val="0"/>
              </a:spcBef>
              <a:spcAft>
                <a:spcPts val="300"/>
              </a:spcAft>
              <a:buNone/>
            </a:pPr>
            <a:endParaRPr lang="en-CA" sz="2000" dirty="0" smtClean="0">
              <a:solidFill>
                <a:srgbClr val="C00000"/>
              </a:solidFill>
            </a:endParaRPr>
          </a:p>
          <a:p>
            <a:pPr marL="0" indent="0">
              <a:spcBef>
                <a:spcPts val="0"/>
              </a:spcBef>
              <a:spcAft>
                <a:spcPts val="300"/>
              </a:spcAft>
              <a:buNone/>
            </a:pPr>
            <a:r>
              <a:rPr lang="en-CA" sz="2000" dirty="0" smtClean="0">
                <a:solidFill>
                  <a:srgbClr val="FFC000"/>
                </a:solidFill>
              </a:rPr>
              <a:t>Artemis 1</a:t>
            </a:r>
            <a:r>
              <a:rPr lang="en-CA" sz="2000" dirty="0" smtClean="0"/>
              <a:t> is due to re-enter Earth’s atmosphere on Sunday, December 11 at 1:06 pm EST or 18:06 UTC </a:t>
            </a:r>
          </a:p>
          <a:p>
            <a:pPr marL="0" indent="0">
              <a:spcBef>
                <a:spcPts val="0"/>
              </a:spcBef>
              <a:spcAft>
                <a:spcPts val="300"/>
              </a:spcAft>
              <a:buNone/>
            </a:pPr>
            <a:endParaRPr lang="en-CA" sz="2000" dirty="0" smtClean="0">
              <a:solidFill>
                <a:srgbClr val="C00000"/>
              </a:solidFill>
            </a:endParaRPr>
          </a:p>
          <a:p>
            <a:pPr marL="0" indent="0">
              <a:spcBef>
                <a:spcPts val="0"/>
              </a:spcBef>
              <a:spcAft>
                <a:spcPts val="300"/>
              </a:spcAft>
              <a:buNone/>
            </a:pPr>
            <a:r>
              <a:rPr lang="en-CA" sz="2000" dirty="0" smtClean="0">
                <a:solidFill>
                  <a:srgbClr val="C00000"/>
                </a:solidFill>
              </a:rPr>
              <a:t>Dec TBD at approx 3 am EST </a:t>
            </a:r>
            <a:r>
              <a:rPr lang="en-CA" sz="2000" dirty="0" smtClean="0">
                <a:solidFill>
                  <a:srgbClr val="FFC000"/>
                </a:solidFill>
              </a:rPr>
              <a:t>- A Falcon 9 rocket from Cape Canaveral Air Force Station, Fl,</a:t>
            </a:r>
            <a:r>
              <a:rPr lang="en-CA" sz="2000" dirty="0" smtClean="0"/>
              <a:t> first commercial </a:t>
            </a:r>
            <a:r>
              <a:rPr lang="en-CA" sz="2000" dirty="0" err="1" smtClean="0"/>
              <a:t>Hakuto</a:t>
            </a:r>
            <a:r>
              <a:rPr lang="en-CA" sz="2000" dirty="0" smtClean="0"/>
              <a:t>-R lunar </a:t>
            </a:r>
            <a:r>
              <a:rPr lang="en-CA" sz="2000" dirty="0" err="1" smtClean="0"/>
              <a:t>lander</a:t>
            </a:r>
            <a:r>
              <a:rPr lang="en-CA" sz="2000" dirty="0" smtClean="0"/>
              <a:t> for </a:t>
            </a:r>
            <a:r>
              <a:rPr lang="en-CA" sz="2000" dirty="0" err="1" smtClean="0"/>
              <a:t>ispace</a:t>
            </a:r>
            <a:r>
              <a:rPr lang="en-CA" sz="2000" dirty="0" smtClean="0"/>
              <a:t>, called </a:t>
            </a:r>
            <a:r>
              <a:rPr lang="en-CA" sz="2000" dirty="0" err="1" smtClean="0"/>
              <a:t>ispace</a:t>
            </a:r>
            <a:r>
              <a:rPr lang="en-CA" sz="2000" dirty="0" smtClean="0"/>
              <a:t> Mission 1, including two small lunar rovers from the United Arab Emirates and Japan. The mission will target a landing in the Lacus </a:t>
            </a:r>
            <a:r>
              <a:rPr lang="en-CA" sz="2000" dirty="0" err="1" smtClean="0"/>
              <a:t>Somniorum</a:t>
            </a:r>
            <a:r>
              <a:rPr lang="en-CA" sz="2000" dirty="0" smtClean="0"/>
              <a:t> region of the moon</a:t>
            </a:r>
          </a:p>
          <a:p>
            <a:pPr marL="0" indent="0">
              <a:spcBef>
                <a:spcPts val="0"/>
              </a:spcBef>
              <a:spcAft>
                <a:spcPts val="300"/>
              </a:spcAft>
              <a:buNone/>
            </a:pPr>
            <a:endParaRPr lang="en-CA" sz="2000" dirty="0" smtClean="0">
              <a:solidFill>
                <a:srgbClr val="C00000"/>
              </a:solidFill>
            </a:endParaRPr>
          </a:p>
          <a:p>
            <a:pPr marL="0" indent="0">
              <a:spcBef>
                <a:spcPts val="0"/>
              </a:spcBef>
              <a:spcAft>
                <a:spcPts val="300"/>
              </a:spcAft>
              <a:buNone/>
            </a:pPr>
            <a:r>
              <a:rPr lang="en-CA" sz="2000" dirty="0" smtClean="0">
                <a:solidFill>
                  <a:srgbClr val="C00000"/>
                </a:solidFill>
              </a:rPr>
              <a:t>Dec TBD </a:t>
            </a:r>
            <a:r>
              <a:rPr lang="en-CA" sz="2000" dirty="0" smtClean="0">
                <a:solidFill>
                  <a:srgbClr val="FFC000"/>
                </a:solidFill>
              </a:rPr>
              <a:t>- A SpaceX Super Heavy rocket from Boca </a:t>
            </a:r>
            <a:r>
              <a:rPr lang="en-CA" sz="2000" dirty="0" err="1" smtClean="0">
                <a:solidFill>
                  <a:srgbClr val="FFC000"/>
                </a:solidFill>
              </a:rPr>
              <a:t>Chica</a:t>
            </a:r>
            <a:r>
              <a:rPr lang="en-CA" sz="2000" dirty="0" smtClean="0">
                <a:solidFill>
                  <a:srgbClr val="FFC000"/>
                </a:solidFill>
              </a:rPr>
              <a:t>, Texas, </a:t>
            </a:r>
            <a:r>
              <a:rPr lang="en-CA" sz="2000" dirty="0" err="1" smtClean="0"/>
              <a:t>Starship</a:t>
            </a:r>
            <a:r>
              <a:rPr lang="en-CA" sz="2000" dirty="0" smtClean="0"/>
              <a:t> launch Earth orbit, re-entry, and splashdown near Hawaii</a:t>
            </a:r>
          </a:p>
          <a:p>
            <a:pPr>
              <a:spcAft>
                <a:spcPts val="1000"/>
              </a:spcAft>
              <a:buNone/>
            </a:pPr>
            <a:endParaRPr lang="en-CA" sz="2000" dirty="0" smtClean="0">
              <a:solidFill>
                <a:srgbClr val="FFC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Astronomy The Art\APOD Mar 21 2005  horsehead_Ryan Steinberg_bi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1796"/>
            <a:ext cx="9468544" cy="6246204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980728"/>
            <a:ext cx="8229600" cy="1944216"/>
          </a:xfrm>
        </p:spPr>
        <p:txBody>
          <a:bodyPr/>
          <a:lstStyle/>
          <a:p>
            <a:r>
              <a:rPr lang="en-CA" dirty="0" smtClean="0">
                <a:solidFill>
                  <a:srgbClr val="FFC000"/>
                </a:solidFill>
              </a:rPr>
              <a:t>Observing</a:t>
            </a:r>
            <a:endParaRPr lang="en-CA" dirty="0">
              <a:solidFill>
                <a:srgbClr val="FFC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411760" y="6488668"/>
            <a:ext cx="59766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 smtClean="0">
                <a:solidFill>
                  <a:srgbClr val="FFC000"/>
                </a:solidFill>
              </a:rPr>
              <a:t>Alnitak region image by </a:t>
            </a:r>
            <a:r>
              <a:rPr lang="en-CA" dirty="0" smtClean="0"/>
              <a:t>Ryan Steinberg, APOD Mar 21, 2005</a:t>
            </a:r>
            <a:endParaRPr lang="en-CA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4" y="1124744"/>
            <a:ext cx="8712968" cy="5733256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CA" sz="2800" dirty="0" smtClean="0">
                <a:solidFill>
                  <a:srgbClr val="FFC000"/>
                </a:solidFill>
              </a:rPr>
              <a:t>RASCals wanted…to map light pollution</a:t>
            </a:r>
          </a:p>
          <a:p>
            <a:pPr marL="0" indent="0">
              <a:spcBef>
                <a:spcPts val="0"/>
              </a:spcBef>
              <a:buNone/>
            </a:pPr>
            <a:endParaRPr lang="en-CA" sz="2800" dirty="0" smtClean="0">
              <a:solidFill>
                <a:srgbClr val="FFC000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CA" sz="2800" dirty="0" smtClean="0">
                <a:solidFill>
                  <a:srgbClr val="FFC000"/>
                </a:solidFill>
              </a:rPr>
              <a:t>During observing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CA" sz="2800" dirty="0" smtClean="0">
                <a:solidFill>
                  <a:srgbClr val="FFC000"/>
                </a:solidFill>
              </a:rPr>
              <a:t>period, visually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CA" sz="2800" dirty="0" smtClean="0">
                <a:solidFill>
                  <a:srgbClr val="FFC000"/>
                </a:solidFill>
              </a:rPr>
              <a:t>measure limiting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CA" sz="2800" dirty="0" smtClean="0">
                <a:solidFill>
                  <a:srgbClr val="FFC000"/>
                </a:solidFill>
              </a:rPr>
              <a:t>magnitude of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CA" sz="2800" dirty="0" smtClean="0">
                <a:solidFill>
                  <a:srgbClr val="FFC000"/>
                </a:solidFill>
              </a:rPr>
              <a:t>stars </a:t>
            </a:r>
            <a:r>
              <a:rPr lang="en-CA" sz="2800" dirty="0" smtClean="0"/>
              <a:t>at your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CA" sz="2800" dirty="0" smtClean="0"/>
              <a:t>location</a:t>
            </a:r>
            <a:r>
              <a:rPr lang="en-CA" sz="2800" dirty="0" smtClean="0">
                <a:solidFill>
                  <a:srgbClr val="FFC000"/>
                </a:solidFill>
              </a:rPr>
              <a:t> </a:t>
            </a:r>
          </a:p>
          <a:p>
            <a:pPr marL="0" indent="0">
              <a:spcBef>
                <a:spcPts val="0"/>
              </a:spcBef>
              <a:buNone/>
            </a:pPr>
            <a:endParaRPr lang="en-CA" sz="2800" dirty="0" smtClean="0">
              <a:solidFill>
                <a:srgbClr val="FFC000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CA" sz="2800" dirty="0" smtClean="0">
                <a:solidFill>
                  <a:srgbClr val="FFC000"/>
                </a:solidFill>
              </a:rPr>
              <a:t>Observe </a:t>
            </a:r>
            <a:r>
              <a:rPr lang="en-CA" sz="2800" dirty="0" smtClean="0"/>
              <a:t>Pegasus</a:t>
            </a:r>
            <a:endParaRPr lang="en-CA" sz="2800" dirty="0" smtClean="0">
              <a:solidFill>
                <a:srgbClr val="FFC000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CA" sz="2800" dirty="0" smtClean="0">
                <a:solidFill>
                  <a:srgbClr val="FFC000"/>
                </a:solidFill>
              </a:rPr>
              <a:t>Dec 15 to 24 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CA" sz="2800" dirty="0" smtClean="0">
                <a:solidFill>
                  <a:srgbClr val="FFC000"/>
                </a:solidFill>
              </a:rPr>
              <a:t> </a:t>
            </a:r>
          </a:p>
          <a:p>
            <a:pPr marL="0" indent="0">
              <a:spcBef>
                <a:spcPts val="0"/>
              </a:spcBef>
              <a:buNone/>
            </a:pPr>
            <a:endParaRPr lang="en-CA" sz="2800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46"/>
          </a:xfrm>
        </p:spPr>
        <p:txBody>
          <a:bodyPr>
            <a:normAutofit/>
          </a:bodyPr>
          <a:lstStyle/>
          <a:p>
            <a:r>
              <a:rPr lang="en-CA" dirty="0" smtClean="0">
                <a:solidFill>
                  <a:srgbClr val="FFC000"/>
                </a:solidFill>
              </a:rPr>
              <a:t>Observing – Globe at Night 2022/3</a:t>
            </a:r>
            <a:endParaRPr lang="en-CA" dirty="0">
              <a:solidFill>
                <a:srgbClr val="FFC000"/>
              </a:solidFill>
            </a:endParaRPr>
          </a:p>
        </p:txBody>
      </p:sp>
      <p:pic>
        <p:nvPicPr>
          <p:cNvPr id="3074" name="Picture 2" descr="D:\RASC TC TSTM Dec 7 2022 at Jan 4 2023\Globe at Night Pegasus Lat 40N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34013" y="1628800"/>
            <a:ext cx="6409987" cy="5229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RASC TC TSTM Dec 7 2022 at Jan 4 2023\Globe at Night 202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20688"/>
            <a:ext cx="9144000" cy="6584877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46"/>
          </a:xfrm>
        </p:spPr>
        <p:txBody>
          <a:bodyPr/>
          <a:lstStyle/>
          <a:p>
            <a:r>
              <a:rPr lang="en-CA" dirty="0" smtClean="0">
                <a:solidFill>
                  <a:srgbClr val="FFC000"/>
                </a:solidFill>
              </a:rPr>
              <a:t>Observing – Globe at Night 2022/3</a:t>
            </a:r>
            <a:endParaRPr lang="en-CA" dirty="0">
              <a:solidFill>
                <a:srgbClr val="FFC000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7092280" y="2780928"/>
            <a:ext cx="1584176" cy="792088"/>
          </a:xfrm>
          <a:prstGeom prst="ellipse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D:\RASC TSTM December 2013\sunrise_houghton_lak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864096"/>
          </a:xfrm>
        </p:spPr>
        <p:txBody>
          <a:bodyPr>
            <a:normAutofit/>
          </a:bodyPr>
          <a:lstStyle/>
          <a:p>
            <a:r>
              <a:rPr lang="en-CA" dirty="0" smtClean="0">
                <a:solidFill>
                  <a:srgbClr val="FFC000"/>
                </a:solidFill>
              </a:rPr>
              <a:t>Observing – Sunrise / Sunset</a:t>
            </a:r>
            <a:endParaRPr lang="en-CA" dirty="0">
              <a:solidFill>
                <a:srgbClr val="FFC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844824"/>
            <a:ext cx="8892480" cy="4536504"/>
          </a:xfrm>
        </p:spPr>
        <p:txBody>
          <a:bodyPr>
            <a:noAutofit/>
          </a:bodyPr>
          <a:lstStyle/>
          <a:p>
            <a:pPr>
              <a:buNone/>
            </a:pPr>
            <a:endParaRPr lang="en-CA" sz="2800" dirty="0" smtClean="0">
              <a:solidFill>
                <a:srgbClr val="FFC000"/>
              </a:solidFill>
            </a:endParaRPr>
          </a:p>
          <a:p>
            <a:pPr>
              <a:buNone/>
            </a:pPr>
            <a:endParaRPr lang="en-CA" sz="2800" dirty="0" smtClean="0">
              <a:solidFill>
                <a:srgbClr val="FFC000"/>
              </a:solidFill>
            </a:endParaRPr>
          </a:p>
          <a:p>
            <a:pPr>
              <a:buNone/>
            </a:pPr>
            <a:r>
              <a:rPr lang="en-CA" sz="2800" dirty="0" smtClean="0">
                <a:solidFill>
                  <a:srgbClr val="FFC000"/>
                </a:solidFill>
              </a:rPr>
              <a:t>December 7, sunrise at 7:37 am, sunset at 4:40 pm </a:t>
            </a:r>
            <a:r>
              <a:rPr lang="en-CA" sz="2800" dirty="0" smtClean="0"/>
              <a:t>(9h03m of daylight) </a:t>
            </a:r>
            <a:r>
              <a:rPr lang="en-CA" sz="2800" dirty="0" smtClean="0">
                <a:solidFill>
                  <a:srgbClr val="FF0000"/>
                </a:solidFill>
              </a:rPr>
              <a:t>Year’s earliest sunset on Dec 9</a:t>
            </a:r>
          </a:p>
          <a:p>
            <a:pPr>
              <a:buNone/>
            </a:pPr>
            <a:r>
              <a:rPr lang="en-CA" sz="2800" dirty="0" smtClean="0">
                <a:solidFill>
                  <a:srgbClr val="FFC000"/>
                </a:solidFill>
              </a:rPr>
              <a:t>January 4, sunrise at 7:51 am, sunset at 4:54 pm </a:t>
            </a:r>
            <a:r>
              <a:rPr lang="en-CA" sz="2800" dirty="0" smtClean="0"/>
              <a:t>(9h03m of daylight)</a:t>
            </a:r>
            <a:r>
              <a:rPr lang="en-CA" sz="2800" dirty="0" smtClean="0">
                <a:solidFill>
                  <a:srgbClr val="FF0000"/>
                </a:solidFill>
              </a:rPr>
              <a:t> Year’s latest sunrise around Jan 3</a:t>
            </a:r>
            <a:endParaRPr lang="en-CA" sz="2800" dirty="0" smtClean="0"/>
          </a:p>
          <a:p>
            <a:pPr marL="0" indent="0">
              <a:spcBef>
                <a:spcPts val="0"/>
              </a:spcBef>
              <a:buNone/>
            </a:pPr>
            <a:endParaRPr lang="en-CA" sz="2800" dirty="0" smtClean="0">
              <a:solidFill>
                <a:srgbClr val="FFC000"/>
              </a:solidFill>
            </a:endParaRPr>
          </a:p>
          <a:p>
            <a:pPr>
              <a:buNone/>
            </a:pPr>
            <a:r>
              <a:rPr lang="en-CA" sz="2800" dirty="0" smtClean="0">
                <a:solidFill>
                  <a:srgbClr val="FFC000"/>
                </a:solidFill>
              </a:rPr>
              <a:t>December 21 at 4:48 pm – Northern Winter Solstice</a:t>
            </a:r>
          </a:p>
          <a:p>
            <a:pPr>
              <a:buNone/>
            </a:pPr>
            <a:r>
              <a:rPr lang="en-CA" sz="2800" dirty="0" smtClean="0">
                <a:solidFill>
                  <a:srgbClr val="FFC000"/>
                </a:solidFill>
              </a:rPr>
              <a:t>January 4 at 11 am – Earth at perihelion (147.099 </a:t>
            </a:r>
            <a:r>
              <a:rPr lang="en-CA" sz="2800" dirty="0" err="1" smtClean="0">
                <a:solidFill>
                  <a:srgbClr val="FFC000"/>
                </a:solidFill>
              </a:rPr>
              <a:t>Mkm</a:t>
            </a:r>
            <a:r>
              <a:rPr lang="en-CA" sz="2800" dirty="0" smtClean="0">
                <a:solidFill>
                  <a:srgbClr val="FFC000"/>
                </a:solidFill>
              </a:rPr>
              <a:t>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012160" y="6237312"/>
            <a:ext cx="2881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CA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11709</TotalTime>
  <Words>1892</Words>
  <Application>Microsoft Office PowerPoint</Application>
  <PresentationFormat>On-screen Show (4:3)</PresentationFormat>
  <Paragraphs>306</Paragraphs>
  <Slides>33</Slides>
  <Notes>8</Notes>
  <HiddenSlides>2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4" baseType="lpstr">
      <vt:lpstr>Office Theme</vt:lpstr>
      <vt:lpstr>RASC Toronto Centre Recreational Astronomy Night</vt:lpstr>
      <vt:lpstr>Outline</vt:lpstr>
      <vt:lpstr>Acknowledgements</vt:lpstr>
      <vt:lpstr>TSTM – Headlines!</vt:lpstr>
      <vt:lpstr>News – Space Exploration</vt:lpstr>
      <vt:lpstr>Observing</vt:lpstr>
      <vt:lpstr>Observing – Globe at Night 2022/3</vt:lpstr>
      <vt:lpstr>Observing – Globe at Night 2022/3</vt:lpstr>
      <vt:lpstr>Observing – Sunrise / Sunset</vt:lpstr>
      <vt:lpstr>Observing – Astronomical Twilight</vt:lpstr>
      <vt:lpstr>Observing – Moon Phenomena</vt:lpstr>
      <vt:lpstr>Observing – Mars at Opposition</vt:lpstr>
      <vt:lpstr>Observing – Mars at Opposition</vt:lpstr>
      <vt:lpstr>Observing – Mars at Opposition</vt:lpstr>
      <vt:lpstr>Observing – Mars at Opposition</vt:lpstr>
      <vt:lpstr>Observing – All Planets in Evening</vt:lpstr>
      <vt:lpstr>Observing – Minor Planets</vt:lpstr>
      <vt:lpstr>Observing – Variable Stars</vt:lpstr>
      <vt:lpstr>Observing – Variable Stars</vt:lpstr>
      <vt:lpstr>Observing – Double Stars</vt:lpstr>
      <vt:lpstr>Comet C/2022 E3 (ZTF)</vt:lpstr>
      <vt:lpstr>Comet C/2022 E3 (ZTF)</vt:lpstr>
      <vt:lpstr>Observing – Meteor Showers</vt:lpstr>
      <vt:lpstr>Observing – Meteor Showers</vt:lpstr>
      <vt:lpstr>Observing – Meteor Showers</vt:lpstr>
      <vt:lpstr>The Quadrant or Quadrans Muralis</vt:lpstr>
      <vt:lpstr>Observing Satellites – ISS Passes</vt:lpstr>
      <vt:lpstr>Constellations on the Meridian in Late December</vt:lpstr>
      <vt:lpstr>Constellations on the Meridian in Late December</vt:lpstr>
      <vt:lpstr>Constellations on the Meridian in Late December</vt:lpstr>
      <vt:lpstr>Constellations on the Meridian in Early January</vt:lpstr>
      <vt:lpstr>Early Winter Star Party Targets</vt:lpstr>
      <vt:lpstr>Slide 33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RASC Toronto Centre Member’s Night at The DDO</dc:title>
  <dc:creator>Chris Vaughan</dc:creator>
  <cp:lastModifiedBy>Chris Vaughan</cp:lastModifiedBy>
  <cp:revision>1977</cp:revision>
  <dcterms:created xsi:type="dcterms:W3CDTF">2013-01-11T21:02:18Z</dcterms:created>
  <dcterms:modified xsi:type="dcterms:W3CDTF">2022-12-08T02:15:34Z</dcterms:modified>
</cp:coreProperties>
</file>